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2" r:id="rId1"/>
  </p:sldMasterIdLst>
  <p:notesMasterIdLst>
    <p:notesMasterId r:id="rId27"/>
  </p:notesMasterIdLst>
  <p:handoutMasterIdLst>
    <p:handoutMasterId r:id="rId28"/>
  </p:handoutMasterIdLst>
  <p:sldIdLst>
    <p:sldId id="256" r:id="rId2"/>
    <p:sldId id="305" r:id="rId3"/>
    <p:sldId id="306" r:id="rId4"/>
    <p:sldId id="285" r:id="rId5"/>
    <p:sldId id="307" r:id="rId6"/>
    <p:sldId id="286" r:id="rId7"/>
    <p:sldId id="287" r:id="rId8"/>
    <p:sldId id="308" r:id="rId9"/>
    <p:sldId id="288" r:id="rId10"/>
    <p:sldId id="289" r:id="rId11"/>
    <p:sldId id="301" r:id="rId12"/>
    <p:sldId id="290" r:id="rId13"/>
    <p:sldId id="291" r:id="rId14"/>
    <p:sldId id="309" r:id="rId15"/>
    <p:sldId id="292" r:id="rId16"/>
    <p:sldId id="293" r:id="rId17"/>
    <p:sldId id="294" r:id="rId18"/>
    <p:sldId id="295" r:id="rId19"/>
    <p:sldId id="310" r:id="rId20"/>
    <p:sldId id="296" r:id="rId21"/>
    <p:sldId id="300" r:id="rId22"/>
    <p:sldId id="297" r:id="rId23"/>
    <p:sldId id="298" r:id="rId24"/>
    <p:sldId id="302" r:id="rId25"/>
    <p:sldId id="282" r:id="rId2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8300"/>
    <a:srgbClr val="7FB1D8"/>
    <a:srgbClr val="3F6E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165" autoAdjust="0"/>
    <p:restoredTop sz="93399"/>
  </p:normalViewPr>
  <p:slideViewPr>
    <p:cSldViewPr snapToGrid="0">
      <p:cViewPr>
        <p:scale>
          <a:sx n="128" d="100"/>
          <a:sy n="128" d="100"/>
        </p:scale>
        <p:origin x="912" y="8"/>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60" d="100"/>
          <a:sy n="60" d="100"/>
        </p:scale>
        <p:origin x="1496" y="5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2C1FBA-CF23-45CA-A289-03E32D160964}" type="datetimeFigureOut">
              <a:rPr lang="zh-CN" altLang="en-US" smtClean="0"/>
              <a:t>2019/5/28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F2B0C5-C56D-47E9-BCFE-D990A940F17B}" type="slidenum">
              <a:rPr lang="zh-CN" altLang="en-US" smtClean="0"/>
              <a:t>‹#›</a:t>
            </a:fld>
            <a:endParaRPr lang="zh-CN" altLang="en-US"/>
          </a:p>
        </p:txBody>
      </p:sp>
    </p:spTree>
    <p:extLst>
      <p:ext uri="{BB962C8B-B14F-4D97-AF65-F5344CB8AC3E}">
        <p14:creationId xmlns:p14="http://schemas.microsoft.com/office/powerpoint/2010/main" val="271370042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1.tiff>
</file>

<file path=ppt/media/image12.png>
</file>

<file path=ppt/media/image13.png>
</file>

<file path=ppt/media/image14.png>
</file>

<file path=ppt/media/image14.tiff>
</file>

<file path=ppt/media/image15.tiff>
</file>

<file path=ppt/media/image16.png>
</file>

<file path=ppt/media/image16.tiff>
</file>

<file path=ppt/media/image17.tiff>
</file>

<file path=ppt/media/image18.tiff>
</file>

<file path=ppt/media/image19.png>
</file>

<file path=ppt/media/image2.png>
</file>

<file path=ppt/media/image20.tiff>
</file>

<file path=ppt/media/image21.tiff>
</file>

<file path=ppt/media/image22.tiff>
</file>

<file path=ppt/media/image4.png>
</file>

<file path=ppt/media/image5.jpg>
</file>

<file path=ppt/media/image6.png>
</file>

<file path=ppt/media/image7.png>
</file>

<file path=ppt/media/image8.jpg>
</file>

<file path=ppt/media/image9.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966BD8-0FC1-456F-BDC6-7D0CA8E36566}" type="datetimeFigureOut">
              <a:rPr lang="zh-CN" altLang="en-US" smtClean="0"/>
              <a:t>2019/5/28</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CFC841-E2E1-4802-8701-94EA307E94B0}" type="slidenum">
              <a:rPr lang="zh-CN" altLang="en-US" smtClean="0"/>
              <a:t>‹#›</a:t>
            </a:fld>
            <a:endParaRPr lang="zh-CN" altLang="en-US"/>
          </a:p>
        </p:txBody>
      </p:sp>
    </p:spTree>
    <p:extLst>
      <p:ext uri="{BB962C8B-B14F-4D97-AF65-F5344CB8AC3E}">
        <p14:creationId xmlns:p14="http://schemas.microsoft.com/office/powerpoint/2010/main" val="2014598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标题幻灯片">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07760" y="5815086"/>
            <a:ext cx="2458720" cy="650876"/>
          </a:xfrm>
          <a:prstGeom prst="rect">
            <a:avLst/>
          </a:prstGeom>
        </p:spPr>
      </p:pic>
      <p:sp>
        <p:nvSpPr>
          <p:cNvPr id="2" name="标题 1"/>
          <p:cNvSpPr>
            <a:spLocks noGrp="1"/>
          </p:cNvSpPr>
          <p:nvPr>
            <p:ph type="title"/>
          </p:nvPr>
        </p:nvSpPr>
        <p:spPr>
          <a:xfrm>
            <a:off x="628650" y="4149566"/>
            <a:ext cx="7886700" cy="899510"/>
          </a:xfrm>
          <a:prstGeom prst="rect">
            <a:avLst/>
          </a:prstGeom>
        </p:spPr>
        <p:txBody>
          <a:bodyPr anchor="ctr">
            <a:noAutofit/>
          </a:bodyPr>
          <a:lstStyle>
            <a:lvl1pPr algn="ctr">
              <a:defRPr sz="4800" b="1">
                <a:solidFill>
                  <a:schemeClr val="bg1"/>
                </a:solidFill>
                <a:latin typeface="+mj-ea"/>
                <a:ea typeface="+mj-ea"/>
              </a:defRPr>
            </a:lvl1pPr>
          </a:lstStyle>
          <a:p>
            <a:r>
              <a:rPr lang="zh-CN" altLang="en-US"/>
              <a:t>单击此处编辑母版标题样式</a:t>
            </a:r>
            <a:endParaRPr lang="zh-CN" altLang="en-US" dirty="0"/>
          </a:p>
        </p:txBody>
      </p:sp>
      <p:sp>
        <p:nvSpPr>
          <p:cNvPr id="6" name="副标题 2"/>
          <p:cNvSpPr>
            <a:spLocks noGrp="1"/>
          </p:cNvSpPr>
          <p:nvPr>
            <p:ph type="subTitle" idx="1"/>
          </p:nvPr>
        </p:nvSpPr>
        <p:spPr>
          <a:xfrm>
            <a:off x="628650" y="5114029"/>
            <a:ext cx="7886700" cy="604299"/>
          </a:xfrm>
        </p:spPr>
        <p:txBody>
          <a:bodyPr anchor="ctr">
            <a:noAutofit/>
          </a:bodyPr>
          <a:lstStyle>
            <a:lvl1pPr algn="ctr">
              <a:defRPr lang="zh-CN" altLang="en-US" sz="2400" b="0">
                <a:solidFill>
                  <a:schemeClr val="bg1"/>
                </a:solidFill>
                <a:latin typeface="+mn-ea"/>
                <a:cs typeface="+mj-cs"/>
              </a:defRPr>
            </a:lvl1pPr>
          </a:lstStyle>
          <a:p>
            <a:pPr lvl="0" algn="ctr">
              <a:lnSpc>
                <a:spcPct val="90000"/>
              </a:lnSpc>
              <a:spcBef>
                <a:spcPct val="0"/>
              </a:spcBef>
              <a:buNone/>
            </a:pPr>
            <a:r>
              <a:rPr lang="zh-CN" altLang="en-US"/>
              <a:t>单击以编辑母版副标题样式</a:t>
            </a:r>
          </a:p>
        </p:txBody>
      </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9" name="直接连接符 8"/>
          <p:cNvCxnSpPr/>
          <p:nvPr/>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489643"/>
      </p:ext>
    </p:extLst>
  </p:cSld>
  <p:clrMapOvr>
    <a:masterClrMapping/>
  </p:clrMapOvr>
  <p:extLst mod="1">
    <p:ext uri="{DCECCB84-F9BA-43D5-87BE-67443E8EF086}">
      <p15:sldGuideLst xmlns:p15="http://schemas.microsoft.com/office/powerpoint/2012/main">
        <p15:guide id="2" pos="2880">
          <p15:clr>
            <a:srgbClr val="FBAE40"/>
          </p15:clr>
        </p15:guide>
        <p15:guide id="3" orient="horz" pos="2160">
          <p15:clr>
            <a:srgbClr val="FBAE40"/>
          </p15:clr>
        </p15:guide>
        <p15:guide id="4"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空白-有页码">
    <p:spTree>
      <p:nvGrpSpPr>
        <p:cNvPr id="1" name=""/>
        <p:cNvGrpSpPr/>
        <p:nvPr/>
      </p:nvGrpSpPr>
      <p:grpSpPr>
        <a:xfrm>
          <a:off x="0" y="0"/>
          <a:ext cx="0" cy="0"/>
          <a:chOff x="0" y="0"/>
          <a:chExt cx="0" cy="0"/>
        </a:xfrm>
      </p:grpSpPr>
      <p:pic>
        <p:nvPicPr>
          <p:cNvPr id="14" name="图片 13"/>
          <p:cNvPicPr>
            <a:picLocks noChangeAspect="1"/>
          </p:cNvPicPr>
          <p:nvPr/>
        </p:nvPicPr>
        <p:blipFill>
          <a:blip r:embed="rId2"/>
          <a:stretch>
            <a:fillRect/>
          </a:stretch>
        </p:blipFill>
        <p:spPr>
          <a:xfrm>
            <a:off x="0" y="0"/>
            <a:ext cx="9144793" cy="664522"/>
          </a:xfrm>
          <a:prstGeom prst="rect">
            <a:avLst/>
          </a:prstGeom>
        </p:spPr>
      </p:pic>
      <p:sp>
        <p:nvSpPr>
          <p:cNvPr id="15" name="矩形 14"/>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7" name="矩形 16"/>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250026"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7" name="灯片编号占位符 5"/>
          <p:cNvSpPr>
            <a:spLocks noGrp="1"/>
          </p:cNvSpPr>
          <p:nvPr>
            <p:ph type="sldNum" sz="quarter" idx="12"/>
          </p:nvPr>
        </p:nvSpPr>
        <p:spPr>
          <a:xfrm>
            <a:off x="8697600" y="313200"/>
            <a:ext cx="365165" cy="276999"/>
          </a:xfrm>
          <a:prstGeom prst="rect">
            <a:avLst/>
          </a:prstGeom>
          <a:noFill/>
        </p:spPr>
        <p:txBody>
          <a:bodyPr wrap="non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E1703B59-C883-4B8B-974E-AFB30A6C43A7}" type="slidenum">
              <a:rPr lang="en-US" altLang="zh-CN" smtClean="0"/>
              <a:pPr/>
              <a:t>‹#›</a:t>
            </a:fld>
            <a:endParaRPr lang="en-US" altLang="zh-CN"/>
          </a:p>
        </p:txBody>
      </p:sp>
      <p:pic>
        <p:nvPicPr>
          <p:cNvPr id="8" name="图片 7"/>
          <p:cNvPicPr>
            <a:picLocks noChangeAspect="1"/>
          </p:cNvPicPr>
          <p:nvPr userDrawn="1"/>
        </p:nvPicPr>
        <p:blipFill>
          <a:blip r:embed="rId2"/>
          <a:stretch>
            <a:fillRect/>
          </a:stretch>
        </p:blipFill>
        <p:spPr>
          <a:xfrm>
            <a:off x="0" y="0"/>
            <a:ext cx="9144793" cy="664522"/>
          </a:xfrm>
          <a:prstGeom prst="rect">
            <a:avLst/>
          </a:prstGeom>
        </p:spPr>
      </p:pic>
      <p:sp>
        <p:nvSpPr>
          <p:cNvPr id="9" name="矩形 8"/>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1" name="矩形 10"/>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42350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两栏">
    <p:spTree>
      <p:nvGrpSpPr>
        <p:cNvPr id="1" name=""/>
        <p:cNvGrpSpPr/>
        <p:nvPr/>
      </p:nvGrpSpPr>
      <p:grpSpPr>
        <a:xfrm>
          <a:off x="0" y="0"/>
          <a:ext cx="0" cy="0"/>
          <a:chOff x="0" y="0"/>
          <a:chExt cx="0" cy="0"/>
        </a:xfrm>
      </p:grpSpPr>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2" name="标题 1"/>
          <p:cNvSpPr>
            <a:spLocks noGrp="1"/>
          </p:cNvSpPr>
          <p:nvPr>
            <p:ph type="title"/>
          </p:nvPr>
        </p:nvSpPr>
        <p:spPr>
          <a:xfrm>
            <a:off x="262393" y="975600"/>
            <a:ext cx="8556169" cy="576000"/>
          </a:xfrm>
          <a:prstGeom prst="rect">
            <a:avLst/>
          </a:prstGeom>
        </p:spPr>
        <p:txBody>
          <a:bodyPr/>
          <a:lstStyle>
            <a:lvl1pPr>
              <a:defRPr lang="zh-CN" altLang="en-US" sz="3200" b="1">
                <a:solidFill>
                  <a:schemeClr val="accent1"/>
                </a:solidFill>
              </a:defRPr>
            </a:lvl1pPr>
          </a:lstStyle>
          <a:p>
            <a:pPr lvl="0"/>
            <a:r>
              <a:rPr lang="zh-CN" altLang="en-US"/>
              <a:t>单击此处编辑母版标题样式</a:t>
            </a:r>
          </a:p>
        </p:txBody>
      </p:sp>
    </p:spTree>
    <p:extLst>
      <p:ext uri="{BB962C8B-B14F-4D97-AF65-F5344CB8AC3E}">
        <p14:creationId xmlns:p14="http://schemas.microsoft.com/office/powerpoint/2010/main" val="1942321589"/>
      </p:ext>
    </p:extLst>
  </p:cSld>
  <p:clrMapOvr>
    <a:masterClrMapping/>
  </p:clrMapOvr>
  <p:extLst mod="1">
    <p:ext uri="{DCECCB84-F9BA-43D5-87BE-67443E8EF086}">
      <p15:sldGuideLst xmlns:p15="http://schemas.microsoft.com/office/powerpoint/2012/main">
        <p15:guide id="1" pos="2880">
          <p15:clr>
            <a:srgbClr val="FBAE40"/>
          </p15:clr>
        </p15:guide>
        <p15:guide id="3" pos="1620">
          <p15:clr>
            <a:srgbClr val="FBAE40"/>
          </p15:clr>
        </p15:guide>
        <p15:guide id="4" pos="216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两栏-有页码">
    <p:spTree>
      <p:nvGrpSpPr>
        <p:cNvPr id="1" name=""/>
        <p:cNvGrpSpPr/>
        <p:nvPr/>
      </p:nvGrpSpPr>
      <p:grpSpPr>
        <a:xfrm>
          <a:off x="0" y="0"/>
          <a:ext cx="0" cy="0"/>
          <a:chOff x="0" y="0"/>
          <a:chExt cx="0" cy="0"/>
        </a:xfrm>
      </p:grpSpPr>
      <p:pic>
        <p:nvPicPr>
          <p:cNvPr id="20" name="图片 19"/>
          <p:cNvPicPr>
            <a:picLocks noChangeAspect="1"/>
          </p:cNvPicPr>
          <p:nvPr/>
        </p:nvPicPr>
        <p:blipFill>
          <a:blip r:embed="rId2"/>
          <a:stretch>
            <a:fillRect/>
          </a:stretch>
        </p:blipFill>
        <p:spPr>
          <a:xfrm>
            <a:off x="0" y="1231682"/>
            <a:ext cx="9144000" cy="332713"/>
          </a:xfrm>
          <a:prstGeom prst="rect">
            <a:avLst/>
          </a:prstGeom>
        </p:spPr>
      </p:pic>
      <p:sp>
        <p:nvSpPr>
          <p:cNvPr id="6" name="文本框 5"/>
          <p:cNvSpPr txBox="1"/>
          <p:nvPr/>
        </p:nvSpPr>
        <p:spPr>
          <a:xfrm>
            <a:off x="8250026" y="313200"/>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21" name="灯片编号占位符 8"/>
          <p:cNvSpPr>
            <a:spLocks noGrp="1"/>
          </p:cNvSpPr>
          <p:nvPr>
            <p:ph type="sldNum" sz="quarter" idx="12"/>
          </p:nvPr>
        </p:nvSpPr>
        <p:spPr>
          <a:xfrm>
            <a:off x="8696565" y="313200"/>
            <a:ext cx="487190" cy="276999"/>
          </a:xfrm>
          <a:prstGeom prst="rect">
            <a:avLst/>
          </a:prstGeom>
          <a:noFill/>
        </p:spPr>
        <p:txBody>
          <a:bodyPr wrap="squar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54BD5A17-3153-4A95-988E-B577C14000F1}" type="slidenum">
              <a:rPr lang="en-US" altLang="zh-CN" smtClean="0"/>
              <a:pPr/>
              <a:t>‹#›</a:t>
            </a:fld>
            <a:endParaRPr lang="en-US" altLang="zh-CN" dirty="0"/>
          </a:p>
        </p:txBody>
      </p:sp>
      <p:sp>
        <p:nvSpPr>
          <p:cNvPr id="2" name="标题 1"/>
          <p:cNvSpPr>
            <a:spLocks noGrp="1"/>
          </p:cNvSpPr>
          <p:nvPr>
            <p:ph type="title"/>
          </p:nvPr>
        </p:nvSpPr>
        <p:spPr>
          <a:xfrm>
            <a:off x="262393" y="975600"/>
            <a:ext cx="8566445" cy="576000"/>
          </a:xfrm>
          <a:prstGeom prst="rect">
            <a:avLst/>
          </a:prstGeom>
        </p:spPr>
        <p:txBody>
          <a:bodyPr/>
          <a:lstStyle>
            <a:lvl1pPr>
              <a:defRPr lang="zh-CN" altLang="en-US" sz="3200" b="1">
                <a:solidFill>
                  <a:schemeClr val="accent1"/>
                </a:solidFill>
              </a:defRPr>
            </a:lvl1pPr>
          </a:lstStyle>
          <a:p>
            <a:pPr lvl="0"/>
            <a:r>
              <a:rPr lang="zh-CN" altLang="en-US"/>
              <a:t>单击此处编辑母版标题样式</a:t>
            </a:r>
            <a:endParaRPr lang="zh-CN" altLang="en-US" dirty="0"/>
          </a:p>
        </p:txBody>
      </p:sp>
      <p:pic>
        <p:nvPicPr>
          <p:cNvPr id="8" name="图片 7"/>
          <p:cNvPicPr>
            <a:picLocks noChangeAspect="1"/>
          </p:cNvPicPr>
          <p:nvPr userDrawn="1"/>
        </p:nvPicPr>
        <p:blipFill>
          <a:blip r:embed="rId2"/>
          <a:stretch>
            <a:fillRect/>
          </a:stretch>
        </p:blipFill>
        <p:spPr>
          <a:xfrm>
            <a:off x="0" y="1231682"/>
            <a:ext cx="9144000" cy="332713"/>
          </a:xfrm>
          <a:prstGeom prst="rect">
            <a:avLst/>
          </a:prstGeom>
        </p:spPr>
      </p:pic>
    </p:spTree>
    <p:extLst>
      <p:ext uri="{BB962C8B-B14F-4D97-AF65-F5344CB8AC3E}">
        <p14:creationId xmlns:p14="http://schemas.microsoft.com/office/powerpoint/2010/main" val="4007102441"/>
      </p:ext>
    </p:extLst>
  </p:cSld>
  <p:clrMapOvr>
    <a:masterClrMapping/>
  </p:clrMapOvr>
  <p:extLst mod="1">
    <p:ext uri="{DCECCB84-F9BA-43D5-87BE-67443E8EF086}">
      <p15:sldGuideLst xmlns:p15="http://schemas.microsoft.com/office/powerpoint/2012/main">
        <p15:guide id="1" pos="2880">
          <p15:clr>
            <a:srgbClr val="FBAE40"/>
          </p15:clr>
        </p15:guide>
        <p15:guide id="2" pos="5193">
          <p15:clr>
            <a:srgbClr val="FBAE40"/>
          </p15:clr>
        </p15:guide>
        <p15:guide id="5" pos="1620">
          <p15:clr>
            <a:srgbClr val="FBAE40"/>
          </p15:clr>
        </p15:guide>
        <p15:guide id="6" pos="2921">
          <p15:clr>
            <a:srgbClr val="FBAE40"/>
          </p15:clr>
        </p15:guide>
        <p15:guide id="7" pos="2160" userDrawn="1">
          <p15:clr>
            <a:srgbClr val="FBAE40"/>
          </p15:clr>
        </p15:guide>
        <p15:guide id="8" pos="3895"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对比">
    <p:spTree>
      <p:nvGrpSpPr>
        <p:cNvPr id="1" name=""/>
        <p:cNvGrpSpPr/>
        <p:nvPr/>
      </p:nvGrpSpPr>
      <p:grpSpPr>
        <a:xfrm>
          <a:off x="0" y="0"/>
          <a:ext cx="0" cy="0"/>
          <a:chOff x="0" y="0"/>
          <a:chExt cx="0" cy="0"/>
        </a:xfrm>
      </p:grpSpPr>
      <p:sp>
        <p:nvSpPr>
          <p:cNvPr id="5" name="标题 4"/>
          <p:cNvSpPr>
            <a:spLocks noGrp="1"/>
          </p:cNvSpPr>
          <p:nvPr>
            <p:ph type="title" hasCustomPrompt="1"/>
          </p:nvPr>
        </p:nvSpPr>
        <p:spPr>
          <a:xfrm>
            <a:off x="262394" y="960114"/>
            <a:ext cx="4032000" cy="574183"/>
          </a:xfrm>
          <a:prstGeom prst="rect">
            <a:avLst/>
          </a:prstGeom>
        </p:spPr>
        <p:txBody>
          <a:bodyPr anchor="b">
            <a:normAutofit/>
          </a:bodyPr>
          <a:lstStyle>
            <a:lvl1pPr algn="ctr">
              <a:defRPr sz="2800" b="1">
                <a:solidFill>
                  <a:schemeClr val="accent1"/>
                </a:solidFill>
              </a:defRPr>
            </a:lvl1pPr>
          </a:lstStyle>
          <a:p>
            <a:r>
              <a:rPr lang="zh-CN" altLang="en-US" dirty="0"/>
              <a:t>单击此处编辑标题</a:t>
            </a:r>
          </a:p>
        </p:txBody>
      </p:sp>
      <p:cxnSp>
        <p:nvCxnSpPr>
          <p:cNvPr id="3" name="直接连接符 2"/>
          <p:cNvCxnSpPr/>
          <p:nvPr/>
        </p:nvCxnSpPr>
        <p:spPr>
          <a:xfrm flipV="1">
            <a:off x="0" y="1550505"/>
            <a:ext cx="9144000" cy="7952"/>
          </a:xfrm>
          <a:prstGeom prst="line">
            <a:avLst/>
          </a:prstGeom>
        </p:spPr>
        <p:style>
          <a:lnRef idx="1">
            <a:schemeClr val="accent1"/>
          </a:lnRef>
          <a:fillRef idx="0">
            <a:schemeClr val="accent1"/>
          </a:fillRef>
          <a:effectRef idx="0">
            <a:schemeClr val="accent1"/>
          </a:effectRef>
          <a:fontRef idx="minor">
            <a:schemeClr val="tx1"/>
          </a:fontRef>
        </p:style>
      </p:cxn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8" name="文本占位符 4"/>
          <p:cNvSpPr>
            <a:spLocks noGrp="1"/>
          </p:cNvSpPr>
          <p:nvPr>
            <p:ph type="body" sz="quarter" idx="3" hasCustomPrompt="1"/>
          </p:nvPr>
        </p:nvSpPr>
        <p:spPr>
          <a:xfrm>
            <a:off x="4786313" y="958297"/>
            <a:ext cx="4032000" cy="576000"/>
          </a:xfrm>
        </p:spPr>
        <p:txBody>
          <a:bodyPr anchor="b">
            <a:normAutofit/>
          </a:bodyPr>
          <a:lstStyle>
            <a:lvl1pPr marL="0" indent="0" algn="ctr">
              <a:buNone/>
              <a:defRPr lang="zh-CN" altLang="en-US" sz="2800" b="1" dirty="0" smtClean="0">
                <a:solidFill>
                  <a:schemeClr val="accent1"/>
                </a:solidFill>
                <a:latin typeface="+mj-lt"/>
                <a:ea typeface="+mj-ea"/>
                <a:cs typeface="+mj-cs"/>
              </a:defRPr>
            </a:lvl1pPr>
          </a:lstStyle>
          <a:p>
            <a:pPr marL="228600" lvl="0" indent="-228600" algn="ctr">
              <a:lnSpc>
                <a:spcPct val="90000"/>
              </a:lnSpc>
              <a:spcBef>
                <a:spcPct val="0"/>
              </a:spcBef>
            </a:pPr>
            <a:r>
              <a:rPr lang="zh-CN" altLang="en-US" dirty="0"/>
              <a:t>单击此处编辑标题</a:t>
            </a:r>
          </a:p>
        </p:txBody>
      </p:sp>
      <p:pic>
        <p:nvPicPr>
          <p:cNvPr id="19" name="图片 18"/>
          <p:cNvPicPr>
            <a:picLocks noChangeAspect="1"/>
          </p:cNvPicPr>
          <p:nvPr/>
        </p:nvPicPr>
        <p:blipFill>
          <a:blip r:embed="rId2"/>
          <a:stretch>
            <a:fillRect/>
          </a:stretch>
        </p:blipFill>
        <p:spPr>
          <a:xfrm>
            <a:off x="0" y="0"/>
            <a:ext cx="9144793" cy="664522"/>
          </a:xfrm>
          <a:prstGeom prst="rect">
            <a:avLst/>
          </a:prstGeom>
        </p:spPr>
      </p:pic>
      <p:sp>
        <p:nvSpPr>
          <p:cNvPr id="20" name="矩形 1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22" name="矩形 21"/>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nvPicPr>
        <p:blipFill>
          <a:blip r:embed="rId2"/>
          <a:stretch>
            <a:fillRect/>
          </a:stretch>
        </p:blipFill>
        <p:spPr>
          <a:xfrm>
            <a:off x="0" y="0"/>
            <a:ext cx="9144793" cy="664522"/>
          </a:xfrm>
          <a:prstGeom prst="rect">
            <a:avLst/>
          </a:prstGeom>
        </p:spPr>
      </p:pic>
      <p:sp>
        <p:nvSpPr>
          <p:cNvPr id="13" name="矩形 12"/>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5" name="矩形 14"/>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9475642"/>
      </p:ext>
    </p:extLst>
  </p:cSld>
  <p:clrMapOvr>
    <a:masterClrMapping/>
  </p:clrMapOvr>
  <p:extLst mod="1">
    <p:ext uri="{DCECCB84-F9BA-43D5-87BE-67443E8EF086}">
      <p15:sldGuideLst xmlns:p15="http://schemas.microsoft.com/office/powerpoint/2012/main">
        <p15:guide id="1" pos="2880">
          <p15:clr>
            <a:srgbClr val="FBAE40"/>
          </p15:clr>
        </p15:guide>
        <p15:guide id="3" pos="1620">
          <p15:clr>
            <a:srgbClr val="FBAE40"/>
          </p15:clr>
        </p15:guide>
        <p15:guide id="4" pos="216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对比-有页码">
    <p:spTree>
      <p:nvGrpSpPr>
        <p:cNvPr id="1" name=""/>
        <p:cNvGrpSpPr/>
        <p:nvPr/>
      </p:nvGrpSpPr>
      <p:grpSpPr>
        <a:xfrm>
          <a:off x="0" y="0"/>
          <a:ext cx="0" cy="0"/>
          <a:chOff x="0" y="0"/>
          <a:chExt cx="0" cy="0"/>
        </a:xfrm>
      </p:grpSpPr>
      <p:pic>
        <p:nvPicPr>
          <p:cNvPr id="15" name="图片 14"/>
          <p:cNvPicPr>
            <a:picLocks noChangeAspect="1"/>
          </p:cNvPicPr>
          <p:nvPr/>
        </p:nvPicPr>
        <p:blipFill>
          <a:blip r:embed="rId2"/>
          <a:stretch>
            <a:fillRect/>
          </a:stretch>
        </p:blipFill>
        <p:spPr>
          <a:xfrm>
            <a:off x="0" y="0"/>
            <a:ext cx="9144793" cy="664522"/>
          </a:xfrm>
          <a:prstGeom prst="rect">
            <a:avLst/>
          </a:prstGeom>
        </p:spPr>
      </p:pic>
      <p:sp>
        <p:nvSpPr>
          <p:cNvPr id="22" name="矩形 21"/>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24" name="矩形 23"/>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8250026" y="313200"/>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5" name="标题 4"/>
          <p:cNvSpPr>
            <a:spLocks noGrp="1"/>
          </p:cNvSpPr>
          <p:nvPr>
            <p:ph type="title" hasCustomPrompt="1"/>
          </p:nvPr>
        </p:nvSpPr>
        <p:spPr>
          <a:xfrm>
            <a:off x="262394" y="960114"/>
            <a:ext cx="4032000" cy="574183"/>
          </a:xfrm>
          <a:prstGeom prst="rect">
            <a:avLst/>
          </a:prstGeom>
        </p:spPr>
        <p:txBody>
          <a:bodyPr anchor="b">
            <a:normAutofit/>
          </a:bodyPr>
          <a:lstStyle>
            <a:lvl1pPr algn="ctr">
              <a:defRPr sz="2800" b="1">
                <a:solidFill>
                  <a:schemeClr val="accent1"/>
                </a:solidFill>
              </a:defRPr>
            </a:lvl1pPr>
          </a:lstStyle>
          <a:p>
            <a:r>
              <a:rPr lang="zh-CN" altLang="en-US" dirty="0"/>
              <a:t>单击此处编辑标题</a:t>
            </a:r>
          </a:p>
        </p:txBody>
      </p:sp>
      <p:cxnSp>
        <p:nvCxnSpPr>
          <p:cNvPr id="3" name="直接连接符 2"/>
          <p:cNvCxnSpPr/>
          <p:nvPr/>
        </p:nvCxnSpPr>
        <p:spPr>
          <a:xfrm flipV="1">
            <a:off x="0" y="1550505"/>
            <a:ext cx="9144000" cy="7952"/>
          </a:xfrm>
          <a:prstGeom prst="line">
            <a:avLst/>
          </a:prstGeom>
        </p:spPr>
        <p:style>
          <a:lnRef idx="1">
            <a:schemeClr val="accent1"/>
          </a:lnRef>
          <a:fillRef idx="0">
            <a:schemeClr val="accent1"/>
          </a:fillRef>
          <a:effectRef idx="0">
            <a:schemeClr val="accent1"/>
          </a:effectRef>
          <a:fontRef idx="minor">
            <a:schemeClr val="tx1"/>
          </a:fontRef>
        </p:style>
      </p:cxnSp>
      <p:sp>
        <p:nvSpPr>
          <p:cNvPr id="12" name="内容占位符 11"/>
          <p:cNvSpPr>
            <a:spLocks noGrp="1"/>
          </p:cNvSpPr>
          <p:nvPr>
            <p:ph sz="quarter" idx="10"/>
          </p:nvPr>
        </p:nvSpPr>
        <p:spPr>
          <a:xfrm>
            <a:off x="262394" y="1717675"/>
            <a:ext cx="403200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6" name="内容占位符 15"/>
          <p:cNvSpPr>
            <a:spLocks noGrp="1"/>
          </p:cNvSpPr>
          <p:nvPr>
            <p:ph sz="quarter" idx="11"/>
          </p:nvPr>
        </p:nvSpPr>
        <p:spPr>
          <a:xfrm>
            <a:off x="4786313" y="1717675"/>
            <a:ext cx="4032250" cy="482624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18" name="文本占位符 4"/>
          <p:cNvSpPr>
            <a:spLocks noGrp="1"/>
          </p:cNvSpPr>
          <p:nvPr>
            <p:ph type="body" sz="quarter" idx="3" hasCustomPrompt="1"/>
          </p:nvPr>
        </p:nvSpPr>
        <p:spPr>
          <a:xfrm>
            <a:off x="4786313" y="958297"/>
            <a:ext cx="4032000" cy="576000"/>
          </a:xfrm>
        </p:spPr>
        <p:txBody>
          <a:bodyPr anchor="b">
            <a:normAutofit/>
          </a:bodyPr>
          <a:lstStyle>
            <a:lvl1pPr marL="0" indent="0" algn="ctr">
              <a:buNone/>
              <a:defRPr lang="zh-CN" altLang="en-US" sz="2800" b="1" dirty="0" smtClean="0">
                <a:solidFill>
                  <a:schemeClr val="accent1"/>
                </a:solidFill>
                <a:latin typeface="+mj-lt"/>
                <a:ea typeface="+mj-ea"/>
                <a:cs typeface="+mj-cs"/>
              </a:defRPr>
            </a:lvl1pPr>
          </a:lstStyle>
          <a:p>
            <a:pPr marL="228600" lvl="0" indent="-228600" algn="ctr">
              <a:lnSpc>
                <a:spcPct val="90000"/>
              </a:lnSpc>
              <a:spcBef>
                <a:spcPct val="0"/>
              </a:spcBef>
            </a:pPr>
            <a:r>
              <a:rPr lang="zh-CN" altLang="en-US" dirty="0"/>
              <a:t>单击此处编辑标题</a:t>
            </a:r>
          </a:p>
        </p:txBody>
      </p:sp>
      <p:sp>
        <p:nvSpPr>
          <p:cNvPr id="21" name="灯片编号占位符 8"/>
          <p:cNvSpPr>
            <a:spLocks noGrp="1"/>
          </p:cNvSpPr>
          <p:nvPr>
            <p:ph type="sldNum" sz="quarter" idx="12"/>
          </p:nvPr>
        </p:nvSpPr>
        <p:spPr>
          <a:xfrm>
            <a:off x="8696565" y="313200"/>
            <a:ext cx="487190" cy="276999"/>
          </a:xfrm>
          <a:prstGeom prst="rect">
            <a:avLst/>
          </a:prstGeom>
          <a:noFill/>
        </p:spPr>
        <p:txBody>
          <a:bodyPr wrap="squar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54BD5A17-3153-4A95-988E-B577C14000F1}" type="slidenum">
              <a:rPr lang="en-US" altLang="zh-CN" smtClean="0"/>
              <a:pPr/>
              <a:t>‹#›</a:t>
            </a:fld>
            <a:endParaRPr lang="en-US" altLang="zh-CN" dirty="0"/>
          </a:p>
        </p:txBody>
      </p:sp>
      <p:pic>
        <p:nvPicPr>
          <p:cNvPr id="13" name="图片 12"/>
          <p:cNvPicPr>
            <a:picLocks noChangeAspect="1"/>
          </p:cNvPicPr>
          <p:nvPr userDrawn="1"/>
        </p:nvPicPr>
        <p:blipFill>
          <a:blip r:embed="rId2"/>
          <a:stretch>
            <a:fillRect/>
          </a:stretch>
        </p:blipFill>
        <p:spPr>
          <a:xfrm>
            <a:off x="0" y="0"/>
            <a:ext cx="9144793" cy="664522"/>
          </a:xfrm>
          <a:prstGeom prst="rect">
            <a:avLst/>
          </a:prstGeom>
        </p:spPr>
      </p:pic>
      <p:sp>
        <p:nvSpPr>
          <p:cNvPr id="14" name="矩形 13"/>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9" name="矩形 18"/>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51306052"/>
      </p:ext>
    </p:extLst>
  </p:cSld>
  <p:clrMapOvr>
    <a:masterClrMapping/>
  </p:clrMapOvr>
  <p:extLst mod="1">
    <p:ext uri="{DCECCB84-F9BA-43D5-87BE-67443E8EF086}">
      <p15:sldGuideLst xmlns:p15="http://schemas.microsoft.com/office/powerpoint/2012/main">
        <p15:guide id="1" pos="2880">
          <p15:clr>
            <a:srgbClr val="FBAE40"/>
          </p15:clr>
        </p15:guide>
        <p15:guide id="2" pos="5193">
          <p15:clr>
            <a:srgbClr val="FBAE40"/>
          </p15:clr>
        </p15:guide>
        <p15:guide id="5" pos="1620">
          <p15:clr>
            <a:srgbClr val="FBAE40"/>
          </p15:clr>
        </p15:guide>
        <p15:guide id="6" pos="2921">
          <p15:clr>
            <a:srgbClr val="FBAE40"/>
          </p15:clr>
        </p15:guide>
        <p15:guide id="7" pos="2160" userDrawn="1">
          <p15:clr>
            <a:srgbClr val="FBAE40"/>
          </p15:clr>
        </p15:guide>
        <p15:guide id="8" pos="3895"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1_封面">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07760" y="5815086"/>
            <a:ext cx="2458720" cy="650876"/>
          </a:xfrm>
          <a:prstGeom prst="rect">
            <a:avLst/>
          </a:prstGeom>
        </p:spPr>
      </p:pic>
      <p:sp>
        <p:nvSpPr>
          <p:cNvPr id="2" name="标题 1"/>
          <p:cNvSpPr>
            <a:spLocks noGrp="1"/>
          </p:cNvSpPr>
          <p:nvPr>
            <p:ph type="title"/>
          </p:nvPr>
        </p:nvSpPr>
        <p:spPr>
          <a:xfrm>
            <a:off x="469123" y="4006448"/>
            <a:ext cx="8325019" cy="1114192"/>
          </a:xfrm>
          <a:prstGeom prst="rect">
            <a:avLst/>
          </a:prstGeom>
        </p:spPr>
        <p:txBody>
          <a:bodyPr anchor="ctr">
            <a:noAutofit/>
          </a:bodyPr>
          <a:lstStyle>
            <a:lvl1pPr algn="l">
              <a:lnSpc>
                <a:spcPct val="100000"/>
              </a:lnSpc>
              <a:defRPr sz="4000" b="1">
                <a:solidFill>
                  <a:schemeClr val="bg1"/>
                </a:solidFill>
                <a:latin typeface="+mj-ea"/>
                <a:ea typeface="+mj-ea"/>
              </a:defRPr>
            </a:lvl1pPr>
          </a:lstStyle>
          <a:p>
            <a:r>
              <a:rPr lang="zh-CN" altLang="en-US" dirty="0"/>
              <a:t>单击此处编辑母版标题样式</a:t>
            </a:r>
          </a:p>
        </p:txBody>
      </p:sp>
      <p:sp>
        <p:nvSpPr>
          <p:cNvPr id="6" name="副标题 2"/>
          <p:cNvSpPr>
            <a:spLocks noGrp="1"/>
          </p:cNvSpPr>
          <p:nvPr>
            <p:ph type="subTitle" idx="1"/>
          </p:nvPr>
        </p:nvSpPr>
        <p:spPr>
          <a:xfrm>
            <a:off x="469124" y="5245246"/>
            <a:ext cx="5820358" cy="468179"/>
          </a:xfrm>
        </p:spPr>
        <p:txBody>
          <a:bodyPr anchor="ctr">
            <a:noAutofit/>
          </a:bodyPr>
          <a:lstStyle>
            <a:lvl1pPr marL="0" indent="0" algn="l">
              <a:lnSpc>
                <a:spcPct val="100000"/>
              </a:lnSpc>
              <a:buNone/>
              <a:defRPr lang="zh-CN" altLang="en-US" sz="2400" b="0">
                <a:solidFill>
                  <a:schemeClr val="bg1"/>
                </a:solidFill>
                <a:latin typeface="+mn-ea"/>
                <a:cs typeface="+mj-cs"/>
              </a:defRPr>
            </a:lvl1pPr>
          </a:lstStyle>
          <a:p>
            <a:pPr marL="228600" lvl="0" indent="-228600" algn="ctr">
              <a:lnSpc>
                <a:spcPct val="90000"/>
              </a:lnSpc>
              <a:spcBef>
                <a:spcPct val="0"/>
              </a:spcBef>
            </a:pPr>
            <a:r>
              <a:rPr lang="zh-CN" altLang="en-US"/>
              <a:t>单击以编辑母版副标题样式</a:t>
            </a:r>
            <a:endParaRPr lang="zh-CN" altLang="en-US" dirty="0"/>
          </a:p>
        </p:txBody>
      </p:sp>
      <p:sp>
        <p:nvSpPr>
          <p:cNvPr id="7" name="文本占位符 6"/>
          <p:cNvSpPr>
            <a:spLocks noGrp="1"/>
          </p:cNvSpPr>
          <p:nvPr>
            <p:ph type="body" sz="quarter" idx="10" hasCustomPrompt="1"/>
          </p:nvPr>
        </p:nvSpPr>
        <p:spPr>
          <a:xfrm>
            <a:off x="469124" y="5815087"/>
            <a:ext cx="4159250" cy="499004"/>
          </a:xfrm>
        </p:spPr>
        <p:txBody>
          <a:bodyPr>
            <a:noAutofit/>
          </a:bodyPr>
          <a:lstStyle>
            <a:lvl1pPr marL="0" indent="0">
              <a:lnSpc>
                <a:spcPct val="100000"/>
              </a:lnSpc>
              <a:buNone/>
              <a:defRPr sz="2400">
                <a:solidFill>
                  <a:schemeClr val="bg1"/>
                </a:solidFill>
              </a:defRPr>
            </a:lvl1pPr>
          </a:lstStyle>
          <a:p>
            <a:pPr lvl="0"/>
            <a:r>
              <a:rPr lang="zh-CN" altLang="en-US" dirty="0"/>
              <a:t>单击此处添加日期</a:t>
            </a:r>
          </a:p>
        </p:txBody>
      </p:sp>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11" name="直接连接符 10"/>
          <p:cNvCxnSpPr/>
          <p:nvPr/>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userDrawn="1"/>
        </p:nvPicPr>
        <p:blipFill rotWithShape="1">
          <a:blip r:embed="rId3">
            <a:extLst>
              <a:ext uri="{28A0092B-C50C-407E-A947-70E740481C1C}">
                <a14:useLocalDpi xmlns:a14="http://schemas.microsoft.com/office/drawing/2010/main" val="0"/>
              </a:ext>
            </a:extLst>
          </a:blip>
          <a:srcRect l="78" t="172" r="40" b="-12"/>
          <a:stretch/>
        </p:blipFill>
        <p:spPr>
          <a:xfrm>
            <a:off x="0" y="0"/>
            <a:ext cx="9144000" cy="3899805"/>
          </a:xfrm>
          <a:prstGeom prst="rect">
            <a:avLst/>
          </a:prstGeom>
          <a:ln>
            <a:noFill/>
          </a:ln>
        </p:spPr>
      </p:pic>
      <p:cxnSp>
        <p:nvCxnSpPr>
          <p:cNvPr id="9" name="直接连接符 8"/>
          <p:cNvCxnSpPr/>
          <p:nvPr userDrawn="1"/>
        </p:nvCxnSpPr>
        <p:spPr>
          <a:xfrm>
            <a:off x="0" y="3899805"/>
            <a:ext cx="914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2060996"/>
      </p:ext>
    </p:extLst>
  </p:cSld>
  <p:clrMapOvr>
    <a:masterClrMapping/>
  </p:clrMapOvr>
  <p:extLst mod="1">
    <p:ext uri="{DCECCB84-F9BA-43D5-87BE-67443E8EF086}">
      <p15:sldGuideLst xmlns:p15="http://schemas.microsoft.com/office/powerpoint/2012/main">
        <p15:guide id="2" pos="295">
          <p15:clr>
            <a:srgbClr val="FBAE40"/>
          </p15:clr>
        </p15:guide>
        <p15:guide id="3" orient="horz" pos="2160">
          <p15:clr>
            <a:srgbClr val="FBAE40"/>
          </p15:clr>
        </p15:guide>
        <p15:guide id="4" pos="16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cSld name="封底">
    <p:bg>
      <p:bgPr>
        <a:solidFill>
          <a:schemeClr val="accent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603073"/>
            <a:ext cx="9144000" cy="2811780"/>
          </a:xfrm>
          <a:prstGeom prst="rect">
            <a:avLst/>
          </a:prstGeom>
        </p:spPr>
      </p:pic>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8974" y="3608990"/>
            <a:ext cx="3021843" cy="799946"/>
          </a:xfrm>
          <a:prstGeom prst="rect">
            <a:avLst/>
          </a:prstGeom>
        </p:spPr>
      </p:pic>
      <p:sp>
        <p:nvSpPr>
          <p:cNvPr id="3" name="标题 2"/>
          <p:cNvSpPr>
            <a:spLocks noGrp="1"/>
          </p:cNvSpPr>
          <p:nvPr>
            <p:ph type="title"/>
          </p:nvPr>
        </p:nvSpPr>
        <p:spPr>
          <a:xfrm>
            <a:off x="487896" y="1371600"/>
            <a:ext cx="8410492" cy="926932"/>
          </a:xfrm>
        </p:spPr>
        <p:txBody>
          <a:bodyPr>
            <a:noAutofit/>
          </a:bodyPr>
          <a:lstStyle>
            <a:lvl1pPr algn="ctr">
              <a:defRPr sz="6600" b="1">
                <a:solidFill>
                  <a:schemeClr val="bg1"/>
                </a:solidFill>
              </a:defRPr>
            </a:lvl1pPr>
          </a:lstStyle>
          <a:p>
            <a:r>
              <a:rPr lang="zh-CN" altLang="en-US"/>
              <a:t>单击此处编辑母版标题样式</a:t>
            </a:r>
          </a:p>
        </p:txBody>
      </p:sp>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603073"/>
            <a:ext cx="9144000" cy="2811780"/>
          </a:xfrm>
          <a:prstGeom prst="rect">
            <a:avLst/>
          </a:prstGeom>
        </p:spPr>
      </p:pic>
    </p:spTree>
    <p:extLst>
      <p:ext uri="{BB962C8B-B14F-4D97-AF65-F5344CB8AC3E}">
        <p14:creationId xmlns:p14="http://schemas.microsoft.com/office/powerpoint/2010/main" val="13803727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内页">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a:t>单击此处编辑母版标题样式</a:t>
            </a:r>
            <a:endParaRPr lang="zh-CN" altLang="en-US" dirty="0"/>
          </a:p>
        </p:txBody>
      </p:sp>
    </p:spTree>
    <p:extLst>
      <p:ext uri="{BB962C8B-B14F-4D97-AF65-F5344CB8AC3E}">
        <p14:creationId xmlns:p14="http://schemas.microsoft.com/office/powerpoint/2010/main" val="49050177"/>
      </p:ext>
    </p:extLst>
  </p:cSld>
  <p:clrMapOvr>
    <a:masterClrMapping/>
  </p:clrMapOvr>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内页-有页码">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5" name="标题 4"/>
          <p:cNvSpPr>
            <a:spLocks noGrp="1"/>
          </p:cNvSpPr>
          <p:nvPr>
            <p:ph type="title"/>
          </p:nvPr>
        </p:nvSpPr>
        <p:spPr>
          <a:xfrm>
            <a:off x="494025" y="975600"/>
            <a:ext cx="8372163" cy="576000"/>
          </a:xfrm>
          <a:prstGeom prst="rect">
            <a:avLst/>
          </a:prstGeom>
        </p:spPr>
        <p:txBody>
          <a:bodyPr/>
          <a:lstStyle>
            <a:lvl1pPr>
              <a:defRPr sz="3200" b="1">
                <a:solidFill>
                  <a:schemeClr val="accent1"/>
                </a:solidFill>
              </a:defRPr>
            </a:lvl1pPr>
          </a:lstStyle>
          <a:p>
            <a:r>
              <a:rPr lang="zh-CN" altLang="en-US"/>
              <a:t>单击此处编辑母版标题样式</a:t>
            </a:r>
          </a:p>
        </p:txBody>
      </p:sp>
      <p:sp>
        <p:nvSpPr>
          <p:cNvPr id="10" name="灯片编号占位符 5"/>
          <p:cNvSpPr txBox="1">
            <a:spLocks/>
          </p:cNvSpPr>
          <p:nvPr/>
        </p:nvSpPr>
        <p:spPr>
          <a:xfrm>
            <a:off x="8697600" y="311755"/>
            <a:ext cx="365165" cy="276999"/>
          </a:xfrm>
          <a:prstGeom prst="rect">
            <a:avLst/>
          </a:prstGeom>
          <a:noFill/>
        </p:spPr>
        <p:txBody>
          <a:bodyPr wrap="none" rtlCol="0">
            <a:spAutoFit/>
          </a:bodyPr>
          <a:lstStyle>
            <a:defPPr>
              <a:defRPr lang="zh-CN"/>
            </a:defPPr>
            <a:lvl1pPr>
              <a:defRPr sz="1200" spc="-60" baseline="0">
                <a:solidFill>
                  <a:schemeClr val="bg1"/>
                </a:solidFill>
                <a:latin typeface="微软雅黑" panose="020B0503020204020204" pitchFamily="34" charset="-122"/>
                <a:ea typeface="微软雅黑" panose="020B0503020204020204" pitchFamily="34" charset="-122"/>
              </a:defRPr>
            </a:lvl1pPr>
          </a:lstStyle>
          <a:p>
            <a:pPr lvl="0"/>
            <a:fld id="{E1703B59-C883-4B8B-974E-AFB30A6C43A7}" type="slidenum">
              <a:rPr lang="zh-CN" altLang="en-US" smtClean="0"/>
              <a:pPr lvl="0"/>
              <a:t>‹#›</a:t>
            </a:fld>
            <a:endParaRPr lang="zh-CN" altLang="en-US" dirty="0"/>
          </a:p>
        </p:txBody>
      </p:sp>
      <p:sp>
        <p:nvSpPr>
          <p:cNvPr id="9" name="文本框 8"/>
          <p:cNvSpPr txBox="1"/>
          <p:nvPr/>
        </p:nvSpPr>
        <p:spPr>
          <a:xfrm>
            <a:off x="8250026"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59745371"/>
      </p:ext>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内页-极简">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a:t>单击此处编辑母版标题样式</a:t>
            </a:r>
            <a:endParaRPr lang="zh-CN" altLang="en-US" dirty="0"/>
          </a:p>
        </p:txBody>
      </p:sp>
      <p:sp>
        <p:nvSpPr>
          <p:cNvPr id="9" name="矩形 8"/>
          <p:cNvSpPr/>
          <p:nvPr/>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
        <p:nvSpPr>
          <p:cNvPr id="7" name="矩形 6"/>
          <p:cNvSpPr/>
          <p:nvPr userDrawn="1"/>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Tree>
    <p:extLst>
      <p:ext uri="{BB962C8B-B14F-4D97-AF65-F5344CB8AC3E}">
        <p14:creationId xmlns:p14="http://schemas.microsoft.com/office/powerpoint/2010/main" val="52728377"/>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内页-极简-有页码">
    <p:spTree>
      <p:nvGrpSpPr>
        <p:cNvPr id="1" name=""/>
        <p:cNvGrpSpPr/>
        <p:nvPr/>
      </p:nvGrpSpPr>
      <p:grpSpPr>
        <a:xfrm>
          <a:off x="0" y="0"/>
          <a:ext cx="0" cy="0"/>
          <a:chOff x="0" y="0"/>
          <a:chExt cx="0" cy="0"/>
        </a:xfrm>
      </p:grpSpPr>
      <p:sp>
        <p:nvSpPr>
          <p:cNvPr id="3" name="内容占位符 2"/>
          <p:cNvSpPr>
            <a:spLocks noGrp="1"/>
          </p:cNvSpPr>
          <p:nvPr>
            <p:ph sz="quarter" idx="10"/>
          </p:nvPr>
        </p:nvSpPr>
        <p:spPr>
          <a:xfrm>
            <a:off x="494025" y="1685678"/>
            <a:ext cx="8372163" cy="4921498"/>
          </a:xfrm>
        </p:spPr>
        <p:txBody>
          <a:bodyPr>
            <a:normAutofit/>
          </a:bodyPr>
          <a:lstStyle>
            <a:lvl1pPr>
              <a:buClr>
                <a:schemeClr val="accent1"/>
              </a:buClr>
              <a:defRPr sz="2000"/>
            </a:lvl1pPr>
            <a:lvl2pPr>
              <a:buClr>
                <a:schemeClr val="accent1"/>
              </a:buClr>
              <a:defRPr sz="1800"/>
            </a:lvl2pPr>
            <a:lvl3pPr>
              <a:buClr>
                <a:schemeClr val="accent1"/>
              </a:buClr>
              <a:defRPr sz="1600"/>
            </a:lvl3pPr>
            <a:lvl4pPr>
              <a:buClr>
                <a:schemeClr val="accent1"/>
              </a:buClr>
              <a:defRPr sz="1400"/>
            </a:lvl4pPr>
            <a:lvl5pPr>
              <a:buClr>
                <a:schemeClr val="accent1"/>
              </a:buClr>
              <a:defRPr sz="1400"/>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ltLang="en-US" dirty="0"/>
          </a:p>
        </p:txBody>
      </p:sp>
      <p:sp>
        <p:nvSpPr>
          <p:cNvPr id="5" name="标题 4"/>
          <p:cNvSpPr>
            <a:spLocks noGrp="1"/>
          </p:cNvSpPr>
          <p:nvPr>
            <p:ph type="title"/>
          </p:nvPr>
        </p:nvSpPr>
        <p:spPr>
          <a:xfrm>
            <a:off x="494024" y="974277"/>
            <a:ext cx="8372163" cy="574183"/>
          </a:xfrm>
          <a:prstGeom prst="rect">
            <a:avLst/>
          </a:prstGeom>
        </p:spPr>
        <p:txBody>
          <a:bodyPr/>
          <a:lstStyle>
            <a:lvl1pPr>
              <a:defRPr sz="3200" b="1">
                <a:solidFill>
                  <a:schemeClr val="accent1"/>
                </a:solidFill>
              </a:defRPr>
            </a:lvl1pPr>
          </a:lstStyle>
          <a:p>
            <a:r>
              <a:rPr lang="zh-CN" altLang="en-US"/>
              <a:t>单击此处编辑母版标题样式</a:t>
            </a:r>
            <a:endParaRPr lang="zh-CN" altLang="en-US" dirty="0"/>
          </a:p>
        </p:txBody>
      </p:sp>
      <p:sp>
        <p:nvSpPr>
          <p:cNvPr id="9" name="矩形 8"/>
          <p:cNvSpPr/>
          <p:nvPr/>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灯片编号占位符 8"/>
          <p:cNvSpPr>
            <a:spLocks noGrp="1"/>
          </p:cNvSpPr>
          <p:nvPr>
            <p:ph type="sldNum" sz="quarter" idx="12"/>
          </p:nvPr>
        </p:nvSpPr>
        <p:spPr>
          <a:xfrm>
            <a:off x="8697600" y="313200"/>
            <a:ext cx="365165" cy="276999"/>
          </a:xfrm>
          <a:prstGeom prst="rect">
            <a:avLst/>
          </a:prstGeom>
          <a:noFill/>
        </p:spPr>
        <p:txBody>
          <a:bodyPr wrap="none" rtlCol="0">
            <a:spAutoFit/>
          </a:bodyPr>
          <a:lstStyle>
            <a:lvl1pPr>
              <a:defRPr lang="zh-CN" altLang="en-US" sz="1200" spc="-60" baseline="0" smtClean="0">
                <a:solidFill>
                  <a:schemeClr val="bg1"/>
                </a:solidFill>
                <a:latin typeface="微软雅黑" panose="020B0503020204020204" pitchFamily="34" charset="-122"/>
                <a:ea typeface="微软雅黑" panose="020B0503020204020204" pitchFamily="34" charset="-122"/>
              </a:defRPr>
            </a:lvl1pPr>
          </a:lstStyle>
          <a:p>
            <a:fld id="{D4CE0C3C-47D3-4455-AB34-8268314DB49D}" type="slidenum">
              <a:rPr lang="en-US" altLang="zh-CN" smtClean="0"/>
              <a:pPr/>
              <a:t>‹#›</a:t>
            </a:fld>
            <a:endParaRPr lang="en-US" altLang="zh-CN"/>
          </a:p>
        </p:txBody>
      </p:sp>
      <p:sp>
        <p:nvSpPr>
          <p:cNvPr id="8" name="文本框 7"/>
          <p:cNvSpPr txBox="1"/>
          <p:nvPr/>
        </p:nvSpPr>
        <p:spPr>
          <a:xfrm>
            <a:off x="8250026"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
        <p:nvSpPr>
          <p:cNvPr id="11" name="矩形 10"/>
          <p:cNvSpPr/>
          <p:nvPr userDrawn="1"/>
        </p:nvSpPr>
        <p:spPr>
          <a:xfrm>
            <a:off x="0" y="1"/>
            <a:ext cx="9144000" cy="6688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userDrawn="1"/>
        </p:nvSpPr>
        <p:spPr>
          <a:xfrm>
            <a:off x="8250026"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pic>
        <p:nvPicPr>
          <p:cNvPr id="15" name="图片 14"/>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04390"/>
            <a:ext cx="459922" cy="460086"/>
          </a:xfrm>
          <a:prstGeom prst="rect">
            <a:avLst/>
          </a:prstGeom>
        </p:spPr>
      </p:pic>
    </p:spTree>
    <p:extLst>
      <p:ext uri="{BB962C8B-B14F-4D97-AF65-F5344CB8AC3E}">
        <p14:creationId xmlns:p14="http://schemas.microsoft.com/office/powerpoint/2010/main" val="3571174895"/>
      </p:ext>
    </p:extLst>
  </p:cSld>
  <p:clrMapOvr>
    <a:masterClrMapping/>
  </p:clrMapOvr>
  <p:hf hdr="0" ftr="0" dt="0"/>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目录">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0" y="0"/>
            <a:ext cx="9144793" cy="664522"/>
          </a:xfrm>
          <a:prstGeom prst="rect">
            <a:avLst/>
          </a:prstGeom>
        </p:spPr>
      </p:pic>
      <p:sp>
        <p:nvSpPr>
          <p:cNvPr id="7" name="矩形 6"/>
          <p:cNvSpPr/>
          <p:nvPr/>
        </p:nvSpPr>
        <p:spPr>
          <a:xfrm>
            <a:off x="0" y="5821680"/>
            <a:ext cx="9144000" cy="10363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67293" y="6100771"/>
            <a:ext cx="1958547" cy="518469"/>
          </a:xfrm>
          <a:prstGeom prst="rect">
            <a:avLst/>
          </a:prstGeom>
        </p:spPr>
      </p:pic>
      <p:sp>
        <p:nvSpPr>
          <p:cNvPr id="2" name="标题 1"/>
          <p:cNvSpPr>
            <a:spLocks noGrp="1"/>
          </p:cNvSpPr>
          <p:nvPr>
            <p:ph type="title"/>
          </p:nvPr>
        </p:nvSpPr>
        <p:spPr>
          <a:xfrm>
            <a:off x="323850" y="235137"/>
            <a:ext cx="6474515" cy="337358"/>
          </a:xfrm>
          <a:prstGeom prst="rect">
            <a:avLst/>
          </a:prstGeom>
        </p:spPr>
        <p:txBody>
          <a:bodyPr anchor="ctr"/>
          <a:lstStyle>
            <a:lvl1pPr>
              <a:defRPr sz="2000">
                <a:solidFill>
                  <a:schemeClr val="bg1"/>
                </a:solidFill>
                <a:effectLst/>
              </a:defRPr>
            </a:lvl1pPr>
          </a:lstStyle>
          <a:p>
            <a:r>
              <a:rPr lang="zh-CN" altLang="en-US"/>
              <a:t>单击此处编辑母版标题样式</a:t>
            </a:r>
            <a:endParaRPr lang="zh-CN" altLang="en-US" dirty="0"/>
          </a:p>
        </p:txBody>
      </p:sp>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51240"/>
            <a:ext cx="9144000" cy="5185064"/>
          </a:xfrm>
          <a:prstGeom prst="rect">
            <a:avLst/>
          </a:prstGeom>
        </p:spPr>
      </p:pic>
      <p:pic>
        <p:nvPicPr>
          <p:cNvPr id="9" name="图片 8"/>
          <p:cNvPicPr>
            <a:picLocks noChangeAspect="1"/>
          </p:cNvPicPr>
          <p:nvPr userDrawn="1"/>
        </p:nvPicPr>
        <p:blipFill>
          <a:blip r:embed="rId2"/>
          <a:stretch>
            <a:fillRect/>
          </a:stretch>
        </p:blipFill>
        <p:spPr>
          <a:xfrm>
            <a:off x="0" y="0"/>
            <a:ext cx="9144793" cy="664522"/>
          </a:xfrm>
          <a:prstGeom prst="rect">
            <a:avLst/>
          </a:prstGeom>
        </p:spPr>
      </p:pic>
      <p:sp>
        <p:nvSpPr>
          <p:cNvPr id="11" name="矩形 10"/>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651240"/>
            <a:ext cx="9144000" cy="5185064"/>
          </a:xfrm>
          <a:prstGeom prst="rect">
            <a:avLst/>
          </a:prstGeom>
        </p:spPr>
      </p:pic>
    </p:spTree>
    <p:extLst>
      <p:ext uri="{BB962C8B-B14F-4D97-AF65-F5344CB8AC3E}">
        <p14:creationId xmlns:p14="http://schemas.microsoft.com/office/powerpoint/2010/main" val="1186249892"/>
      </p:ext>
    </p:extLst>
  </p:cSld>
  <p:clrMapOvr>
    <a:masterClrMapping/>
  </p:clrMapOvr>
  <p:extLst mod="1">
    <p:ext uri="{DCECCB84-F9BA-43D5-87BE-67443E8EF086}">
      <p15:sldGuideLst xmlns:p15="http://schemas.microsoft.com/office/powerpoint/2012/main">
        <p15:guide id="1" pos="5556">
          <p15:clr>
            <a:srgbClr val="FBAE40"/>
          </p15:clr>
        </p15:guide>
        <p15:guide id="2" pos="204">
          <p15:clr>
            <a:srgbClr val="FBAE40"/>
          </p15:clr>
        </p15:guide>
        <p15:guide id="5" pos="3125">
          <p15:clr>
            <a:srgbClr val="FBAE40"/>
          </p15:clr>
        </p15:guide>
        <p15:guide id="6" pos="115">
          <p15:clr>
            <a:srgbClr val="FBAE40"/>
          </p15:clr>
        </p15:guide>
        <p15:guide id="7" pos="4167" userDrawn="1">
          <p15:clr>
            <a:srgbClr val="FBAE40"/>
          </p15:clr>
        </p15:guide>
        <p15:guide id="8" pos="153"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纯标题">
    <p:spTree>
      <p:nvGrpSpPr>
        <p:cNvPr id="1" name=""/>
        <p:cNvGrpSpPr/>
        <p:nvPr/>
      </p:nvGrpSpPr>
      <p:grpSpPr>
        <a:xfrm>
          <a:off x="0" y="0"/>
          <a:ext cx="0" cy="0"/>
          <a:chOff x="0" y="0"/>
          <a:chExt cx="0" cy="0"/>
        </a:xfrm>
      </p:grpSpPr>
      <p:sp>
        <p:nvSpPr>
          <p:cNvPr id="5" name="标题 4"/>
          <p:cNvSpPr>
            <a:spLocks noGrp="1"/>
          </p:cNvSpPr>
          <p:nvPr>
            <p:ph type="title"/>
          </p:nvPr>
        </p:nvSpPr>
        <p:spPr>
          <a:xfrm>
            <a:off x="494025" y="975600"/>
            <a:ext cx="8372163" cy="574183"/>
          </a:xfrm>
          <a:prstGeom prst="rect">
            <a:avLst/>
          </a:prstGeom>
        </p:spPr>
        <p:txBody>
          <a:bodyPr/>
          <a:lstStyle>
            <a:lvl1pPr>
              <a:defRPr sz="3200" b="1">
                <a:solidFill>
                  <a:schemeClr val="accent1"/>
                </a:solidFill>
              </a:defRPr>
            </a:lvl1pPr>
          </a:lstStyle>
          <a:p>
            <a:r>
              <a:rPr lang="zh-CN" altLang="en-US"/>
              <a:t>单击此处编辑母版标题样式</a:t>
            </a:r>
          </a:p>
        </p:txBody>
      </p:sp>
    </p:spTree>
    <p:extLst>
      <p:ext uri="{BB962C8B-B14F-4D97-AF65-F5344CB8AC3E}">
        <p14:creationId xmlns:p14="http://schemas.microsoft.com/office/powerpoint/2010/main" val="1866588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纯标题-有页码">
    <p:spTree>
      <p:nvGrpSpPr>
        <p:cNvPr id="1" name=""/>
        <p:cNvGrpSpPr/>
        <p:nvPr/>
      </p:nvGrpSpPr>
      <p:grpSpPr>
        <a:xfrm>
          <a:off x="0" y="0"/>
          <a:ext cx="0" cy="0"/>
          <a:chOff x="0" y="0"/>
          <a:chExt cx="0" cy="0"/>
        </a:xfrm>
      </p:grpSpPr>
      <p:sp>
        <p:nvSpPr>
          <p:cNvPr id="5" name="标题 4"/>
          <p:cNvSpPr>
            <a:spLocks noGrp="1"/>
          </p:cNvSpPr>
          <p:nvPr>
            <p:ph type="title"/>
          </p:nvPr>
        </p:nvSpPr>
        <p:spPr>
          <a:xfrm>
            <a:off x="494025" y="975600"/>
            <a:ext cx="8372163" cy="574183"/>
          </a:xfrm>
          <a:prstGeom prst="rect">
            <a:avLst/>
          </a:prstGeom>
        </p:spPr>
        <p:txBody>
          <a:bodyPr/>
          <a:lstStyle>
            <a:lvl1pPr>
              <a:defRPr sz="3200" b="1">
                <a:solidFill>
                  <a:schemeClr val="accent1"/>
                </a:solidFill>
              </a:defRPr>
            </a:lvl1pPr>
          </a:lstStyle>
          <a:p>
            <a:r>
              <a:rPr lang="zh-CN" altLang="en-US"/>
              <a:t>单击此处编辑母版标题样式</a:t>
            </a:r>
            <a:endParaRPr lang="zh-CN" altLang="en-US" dirty="0"/>
          </a:p>
        </p:txBody>
      </p:sp>
      <p:sp>
        <p:nvSpPr>
          <p:cNvPr id="10" name="文本框 9"/>
          <p:cNvSpPr txBox="1"/>
          <p:nvPr/>
        </p:nvSpPr>
        <p:spPr>
          <a:xfrm>
            <a:off x="8250026" y="311755"/>
            <a:ext cx="578813" cy="276999"/>
          </a:xfrm>
          <a:prstGeom prst="rect">
            <a:avLst/>
          </a:prstGeom>
          <a:noFill/>
        </p:spPr>
        <p:txBody>
          <a:bodyPr wrap="none" rtlCol="0">
            <a:spAutoFit/>
          </a:bodyPr>
          <a:lstStyle/>
          <a:p>
            <a:r>
              <a:rPr lang="en-US" altLang="zh-CN" sz="1200" spc="-60" baseline="0" dirty="0">
                <a:solidFill>
                  <a:schemeClr val="bg1"/>
                </a:solidFill>
                <a:latin typeface="微软雅黑" panose="020B0503020204020204" pitchFamily="34" charset="-122"/>
                <a:ea typeface="微软雅黑" panose="020B0503020204020204" pitchFamily="34" charset="-122"/>
              </a:rPr>
              <a:t>Page .</a:t>
            </a:r>
            <a:endParaRPr lang="zh-CN" altLang="en-US" sz="1200" spc="-60" baseline="0" dirty="0">
              <a:solidFill>
                <a:schemeClr val="bg1"/>
              </a:solidFill>
              <a:latin typeface="微软雅黑" panose="020B0503020204020204" pitchFamily="34" charset="-122"/>
              <a:ea typeface="微软雅黑" panose="020B0503020204020204" pitchFamily="34" charset="-122"/>
            </a:endParaRPr>
          </a:p>
        </p:txBody>
      </p:sp>
      <p:sp>
        <p:nvSpPr>
          <p:cNvPr id="12" name="灯片编号占位符 5"/>
          <p:cNvSpPr txBox="1">
            <a:spLocks/>
          </p:cNvSpPr>
          <p:nvPr/>
        </p:nvSpPr>
        <p:spPr>
          <a:xfrm>
            <a:off x="8696565" y="311755"/>
            <a:ext cx="447435" cy="276999"/>
          </a:xfrm>
          <a:prstGeom prst="rect">
            <a:avLst/>
          </a:prstGeom>
          <a:noFill/>
        </p:spPr>
        <p:txBody>
          <a:bodyPr wrap="square" rtlCol="0">
            <a:spAutoFit/>
          </a:bodyPr>
          <a:lstStyle>
            <a:defPPr>
              <a:defRPr lang="zh-CN"/>
            </a:defPPr>
            <a:lvl1pPr>
              <a:defRPr sz="1200" spc="-60" baseline="0">
                <a:solidFill>
                  <a:schemeClr val="bg1"/>
                </a:solidFill>
                <a:latin typeface="微软雅黑" panose="020B0503020204020204" pitchFamily="34" charset="-122"/>
                <a:ea typeface="微软雅黑" panose="020B0503020204020204" pitchFamily="34" charset="-122"/>
              </a:defRPr>
            </a:lvl1pPr>
          </a:lstStyle>
          <a:p>
            <a:pPr lvl="0"/>
            <a:fld id="{7E0B4DC1-AB35-4259-8072-EA8F5B8A0BBF}" type="slidenum">
              <a:rPr lang="zh-CN" altLang="en-US" smtClean="0"/>
              <a:pPr lvl="0"/>
              <a:t>‹#›</a:t>
            </a:fld>
            <a:endParaRPr lang="zh-CN" altLang="en-US" dirty="0"/>
          </a:p>
        </p:txBody>
      </p:sp>
    </p:spTree>
    <p:extLst>
      <p:ext uri="{BB962C8B-B14F-4D97-AF65-F5344CB8AC3E}">
        <p14:creationId xmlns:p14="http://schemas.microsoft.com/office/powerpoint/2010/main" val="1132619931"/>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空白">
    <p:spTree>
      <p:nvGrpSpPr>
        <p:cNvPr id="1" name=""/>
        <p:cNvGrpSpPr/>
        <p:nvPr/>
      </p:nvGrpSpPr>
      <p:grpSpPr>
        <a:xfrm>
          <a:off x="0" y="0"/>
          <a:ext cx="0" cy="0"/>
          <a:chOff x="0" y="0"/>
          <a:chExt cx="0" cy="0"/>
        </a:xfrm>
      </p:grpSpPr>
      <p:pic>
        <p:nvPicPr>
          <p:cNvPr id="8" name="图片 7"/>
          <p:cNvPicPr>
            <a:picLocks noChangeAspect="1"/>
          </p:cNvPicPr>
          <p:nvPr/>
        </p:nvPicPr>
        <p:blipFill>
          <a:blip r:embed="rId2"/>
          <a:stretch>
            <a:fillRect/>
          </a:stretch>
        </p:blipFill>
        <p:spPr>
          <a:xfrm>
            <a:off x="0" y="0"/>
            <a:ext cx="9144793" cy="664522"/>
          </a:xfrm>
          <a:prstGeom prst="rect">
            <a:avLst/>
          </a:prstGeom>
        </p:spPr>
      </p:pic>
      <p:sp>
        <p:nvSpPr>
          <p:cNvPr id="11" name="矩形 10"/>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userDrawn="1"/>
        </p:nvPicPr>
        <p:blipFill>
          <a:blip r:embed="rId2"/>
          <a:stretch>
            <a:fillRect/>
          </a:stretch>
        </p:blipFill>
        <p:spPr>
          <a:xfrm>
            <a:off x="0" y="0"/>
            <a:ext cx="9144793" cy="664522"/>
          </a:xfrm>
          <a:prstGeom prst="rect">
            <a:avLst/>
          </a:prstGeom>
        </p:spPr>
      </p:pic>
      <p:sp>
        <p:nvSpPr>
          <p:cNvPr id="7" name="矩形 6"/>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0" name="矩形 9"/>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19330335"/>
      </p:ext>
    </p:extLst>
  </p:cSld>
  <p:clrMapOvr>
    <a:masterClrMapping/>
  </p:clrMapOvr>
  <p:transition spd="med">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image" Target="../media/image3.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p:nvPicPr>
        <p:blipFill>
          <a:blip r:embed="rId18"/>
          <a:stretch>
            <a:fillRect/>
          </a:stretch>
        </p:blipFill>
        <p:spPr>
          <a:xfrm>
            <a:off x="0" y="0"/>
            <a:ext cx="9144793" cy="664522"/>
          </a:xfrm>
          <a:prstGeom prst="rect">
            <a:avLst/>
          </a:prstGeom>
        </p:spPr>
      </p:pic>
      <p:sp>
        <p:nvSpPr>
          <p:cNvPr id="6" name="文本占位符 5"/>
          <p:cNvSpPr>
            <a:spLocks noGrp="1"/>
          </p:cNvSpPr>
          <p:nvPr>
            <p:ph type="body" idx="1"/>
          </p:nvPr>
        </p:nvSpPr>
        <p:spPr>
          <a:xfrm>
            <a:off x="413468" y="1673352"/>
            <a:ext cx="8340421" cy="4999840"/>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 name="矩形 9"/>
          <p:cNvSpPr/>
          <p:nvPr/>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p:nvPicPr>
        <p:blipFill>
          <a:blip r:embed="rId19" cstate="print">
            <a:extLst>
              <a:ext uri="{BEBA8EAE-BF5A-486C-A8C5-ECC9F3942E4B}">
                <a14:imgProps xmlns:a14="http://schemas.microsoft.com/office/drawing/2010/main">
                  <a14:imgLayer r:embed="rId2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3" name="矩形 12"/>
          <p:cNvSpPr/>
          <p:nvPr/>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 name="图片 13"/>
          <p:cNvPicPr>
            <a:picLocks noChangeAspect="1"/>
          </p:cNvPicPr>
          <p:nvPr/>
        </p:nvPicPr>
        <p:blipFill>
          <a:blip r:embed="rId21"/>
          <a:stretch>
            <a:fillRect/>
          </a:stretch>
        </p:blipFill>
        <p:spPr>
          <a:xfrm>
            <a:off x="0" y="1231682"/>
            <a:ext cx="9144000" cy="332713"/>
          </a:xfrm>
          <a:prstGeom prst="rect">
            <a:avLst/>
          </a:prstGeom>
        </p:spPr>
      </p:pic>
      <p:sp>
        <p:nvSpPr>
          <p:cNvPr id="4" name="标题占位符 3"/>
          <p:cNvSpPr>
            <a:spLocks noGrp="1"/>
          </p:cNvSpPr>
          <p:nvPr>
            <p:ph type="title"/>
          </p:nvPr>
        </p:nvSpPr>
        <p:spPr>
          <a:xfrm>
            <a:off x="413468" y="863020"/>
            <a:ext cx="8410492" cy="701375"/>
          </a:xfrm>
          <a:prstGeom prst="rect">
            <a:avLst/>
          </a:prstGeom>
        </p:spPr>
        <p:txBody>
          <a:bodyPr vert="horz" lIns="91440" tIns="45720" rIns="91440" bIns="45720" rtlCol="0" anchor="ctr">
            <a:normAutofit/>
          </a:bodyPr>
          <a:lstStyle/>
          <a:p>
            <a:r>
              <a:rPr lang="zh-CN" altLang="en-US"/>
              <a:t>单击此处编辑母版标题样式</a:t>
            </a:r>
          </a:p>
        </p:txBody>
      </p:sp>
      <p:pic>
        <p:nvPicPr>
          <p:cNvPr id="9" name="图片 8"/>
          <p:cNvPicPr>
            <a:picLocks noChangeAspect="1"/>
          </p:cNvPicPr>
          <p:nvPr userDrawn="1"/>
        </p:nvPicPr>
        <p:blipFill>
          <a:blip r:embed="rId18"/>
          <a:stretch>
            <a:fillRect/>
          </a:stretch>
        </p:blipFill>
        <p:spPr>
          <a:xfrm>
            <a:off x="0" y="0"/>
            <a:ext cx="9144793" cy="664522"/>
          </a:xfrm>
          <a:prstGeom prst="rect">
            <a:avLst/>
          </a:prstGeom>
        </p:spPr>
      </p:pic>
      <p:sp>
        <p:nvSpPr>
          <p:cNvPr id="11" name="矩形 10"/>
          <p:cNvSpPr/>
          <p:nvPr userDrawn="1"/>
        </p:nvSpPr>
        <p:spPr>
          <a:xfrm>
            <a:off x="0" y="6766560"/>
            <a:ext cx="9144000" cy="9143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userDrawn="1"/>
        </p:nvPicPr>
        <p:blipFill>
          <a:blip r:embed="rId19" cstate="print">
            <a:extLst>
              <a:ext uri="{BEBA8EAE-BF5A-486C-A8C5-ECC9F3942E4B}">
                <a14:imgProps xmlns:a14="http://schemas.microsoft.com/office/drawing/2010/main">
                  <a14:imgLayer r:embed="rId20">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94024" y="168582"/>
            <a:ext cx="1517655" cy="401413"/>
          </a:xfrm>
          <a:prstGeom prst="rect">
            <a:avLst/>
          </a:prstGeom>
        </p:spPr>
      </p:pic>
      <p:sp>
        <p:nvSpPr>
          <p:cNvPr id="16" name="矩形 15"/>
          <p:cNvSpPr/>
          <p:nvPr userDrawn="1"/>
        </p:nvSpPr>
        <p:spPr>
          <a:xfrm>
            <a:off x="0" y="1"/>
            <a:ext cx="9144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7" name="图片 16"/>
          <p:cNvPicPr>
            <a:picLocks noChangeAspect="1"/>
          </p:cNvPicPr>
          <p:nvPr userDrawn="1"/>
        </p:nvPicPr>
        <p:blipFill>
          <a:blip r:embed="rId21"/>
          <a:stretch>
            <a:fillRect/>
          </a:stretch>
        </p:blipFill>
        <p:spPr>
          <a:xfrm>
            <a:off x="0" y="1231682"/>
            <a:ext cx="9144000" cy="332713"/>
          </a:xfrm>
          <a:prstGeom prst="rect">
            <a:avLst/>
          </a:prstGeom>
        </p:spPr>
      </p:pic>
    </p:spTree>
    <p:extLst>
      <p:ext uri="{BB962C8B-B14F-4D97-AF65-F5344CB8AC3E}">
        <p14:creationId xmlns:p14="http://schemas.microsoft.com/office/powerpoint/2010/main" val="3265737396"/>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 id="2147483817" r:id="rId15"/>
    <p:sldLayoutId id="2147483818" r:id="rId16"/>
  </p:sldLayoutIdLst>
  <p:transition spd="med">
    <p:push/>
  </p:transition>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Calibri" panose="020F050202020403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sz="3600" dirty="0"/>
              <a:t>Hyper-parallel Machine Learning and Big Data Mining Project</a:t>
            </a:r>
            <a:endParaRPr lang="zh-CN" altLang="en-US" sz="3600" dirty="0"/>
          </a:p>
        </p:txBody>
      </p:sp>
      <p:sp>
        <p:nvSpPr>
          <p:cNvPr id="5" name="副标题 4"/>
          <p:cNvSpPr>
            <a:spLocks noGrp="1"/>
          </p:cNvSpPr>
          <p:nvPr>
            <p:ph type="subTitle" idx="1"/>
          </p:nvPr>
        </p:nvSpPr>
        <p:spPr/>
        <p:txBody>
          <a:bodyPr/>
          <a:lstStyle/>
          <a:p>
            <a:r>
              <a:rPr lang="en-US" altLang="zh-CN" sz="2800" dirty="0"/>
              <a:t>2019.5</a:t>
            </a:r>
            <a:endParaRPr lang="zh-CN" altLang="en-US" sz="2800" dirty="0"/>
          </a:p>
        </p:txBody>
      </p:sp>
      <p:sp>
        <p:nvSpPr>
          <p:cNvPr id="6" name="副标题 4">
            <a:extLst>
              <a:ext uri="{FF2B5EF4-FFF2-40B4-BE49-F238E27FC236}">
                <a16:creationId xmlns:a16="http://schemas.microsoft.com/office/drawing/2014/main" id="{981ACBDE-13DD-EC45-A9F9-CC2F5D239FE1}"/>
              </a:ext>
            </a:extLst>
          </p:cNvPr>
          <p:cNvSpPr txBox="1">
            <a:spLocks/>
          </p:cNvSpPr>
          <p:nvPr/>
        </p:nvSpPr>
        <p:spPr>
          <a:xfrm>
            <a:off x="628650" y="5505920"/>
            <a:ext cx="2452206" cy="554721"/>
          </a:xfrm>
          <a:prstGeom prst="rect">
            <a:avLst/>
          </a:prstGeom>
        </p:spPr>
        <p:txBody>
          <a:bodyPr vert="horz" lIns="91440" tIns="45720" rIns="91440" bIns="45720" rtlCol="0" anchor="ctr">
            <a:noAutofit/>
          </a:bodyPr>
          <a:lstStyle>
            <a:lvl1pPr marL="228600" indent="-228600" algn="ctr" defTabSz="914400" rtl="0" eaLnBrk="1" latinLnBrk="0" hangingPunct="1">
              <a:lnSpc>
                <a:spcPct val="120000"/>
              </a:lnSpc>
              <a:spcBef>
                <a:spcPts val="1000"/>
              </a:spcBef>
              <a:buClr>
                <a:schemeClr val="accent1"/>
              </a:buClr>
              <a:buSzPct val="100000"/>
              <a:buFont typeface="Calibri" panose="020F0502020204030204" pitchFamily="34" charset="0"/>
              <a:buChar char="▪"/>
              <a:defRPr lang="zh-CN" altLang="en-US" sz="2400" b="0" kern="1200">
                <a:solidFill>
                  <a:schemeClr val="bg1"/>
                </a:solidFill>
                <a:latin typeface="+mn-ea"/>
                <a:ea typeface="+mn-ea"/>
                <a:cs typeface="+mj-cs"/>
              </a:defRPr>
            </a:lvl1pPr>
            <a:lvl2pPr marL="6858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t>Hongyi Guo</a:t>
            </a:r>
            <a:endParaRPr lang="zh-CN" altLang="en-US" dirty="0"/>
          </a:p>
        </p:txBody>
      </p:sp>
    </p:spTree>
    <p:extLst>
      <p:ext uri="{BB962C8B-B14F-4D97-AF65-F5344CB8AC3E}">
        <p14:creationId xmlns:p14="http://schemas.microsoft.com/office/powerpoint/2010/main" val="1691820105"/>
      </p:ext>
    </p:extLst>
  </p:cSld>
  <p:clrMapOvr>
    <a:masterClrMapping/>
  </p:clrMapOvr>
  <mc:AlternateContent xmlns:mc="http://schemas.openxmlformats.org/markup-compatibility/2006">
    <mc:Choice xmlns:p14="http://schemas.microsoft.com/office/powerpoint/2010/main" Requires="p14">
      <p:transition p14:dur="0" advTm="9919"/>
    </mc:Choice>
    <mc:Fallback>
      <p:transition advTm="991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Min-Max Modular Network (1)</a:t>
            </a:r>
            <a:endParaRPr lang="en-US" dirty="0"/>
          </a:p>
        </p:txBody>
      </p:sp>
      <mc:AlternateContent xmlns:mc="http://schemas.openxmlformats.org/markup-compatibility/2006" xmlns:a14="http://schemas.microsoft.com/office/drawing/2010/main">
        <mc:Choice Requires="a14">
          <p:sp>
            <p:nvSpPr>
              <p:cNvPr id="7" name="Content Placeholder 6">
                <a:extLst>
                  <a:ext uri="{FF2B5EF4-FFF2-40B4-BE49-F238E27FC236}">
                    <a16:creationId xmlns:a16="http://schemas.microsoft.com/office/drawing/2014/main" id="{9129EAE6-7AED-7D4D-A109-05176AE0706C}"/>
                  </a:ext>
                </a:extLst>
              </p:cNvPr>
              <p:cNvSpPr>
                <a:spLocks noGrp="1"/>
              </p:cNvSpPr>
              <p:nvPr>
                <p:ph sz="quarter" idx="10"/>
              </p:nvPr>
            </p:nvSpPr>
            <p:spPr>
              <a:xfrm>
                <a:off x="494025" y="1685678"/>
                <a:ext cx="8121830" cy="4921498"/>
              </a:xfrm>
            </p:spPr>
            <p:txBody>
              <a:bodyPr>
                <a:normAutofit/>
              </a:bodyPr>
              <a:lstStyle/>
              <a:p>
                <a:pPr>
                  <a:lnSpc>
                    <a:spcPct val="150000"/>
                  </a:lnSpc>
                </a:pPr>
                <a:r>
                  <a:rPr lang="en-US" dirty="0"/>
                  <a:t>Multi-class classification random decomposition</a:t>
                </a:r>
              </a:p>
              <a:p>
                <a:pPr lvl="1">
                  <a:lnSpc>
                    <a:spcPct val="150000"/>
                  </a:lnSpc>
                </a:pPr>
                <a:r>
                  <a:rPr lang="en-US" dirty="0"/>
                  <a:t>Assuming there are </a:t>
                </a:r>
                <a14:m>
                  <m:oMath xmlns:m="http://schemas.openxmlformats.org/officeDocument/2006/math">
                    <m:r>
                      <a:rPr lang="en-US" i="1" dirty="0" smtClean="0">
                        <a:latin typeface="Cambria Math" panose="02040503050406030204" pitchFamily="18" charset="0"/>
                      </a:rPr>
                      <m:t>𝑛</m:t>
                    </m:r>
                  </m:oMath>
                </a14:m>
                <a:r>
                  <a:rPr lang="en-US" dirty="0"/>
                  <a:t> classes. For each class, we treat training data from other classes as negative samples. So we transform original problem into </a:t>
                </a:r>
                <a14:m>
                  <m:oMath xmlns:m="http://schemas.openxmlformats.org/officeDocument/2006/math">
                    <m:r>
                      <a:rPr lang="en-US" i="1" dirty="0" smtClean="0">
                        <a:latin typeface="Cambria Math" panose="02040503050406030204" pitchFamily="18" charset="0"/>
                      </a:rPr>
                      <m:t>𝑛</m:t>
                    </m:r>
                  </m:oMath>
                </a14:m>
                <a:r>
                  <a:rPr lang="en-US" dirty="0"/>
                  <a:t> 2-class classification sub-problems. Note that this is similar to the </a:t>
                </a:r>
                <a:r>
                  <a:rPr lang="en-US" b="1" dirty="0"/>
                  <a:t>One-</a:t>
                </a:r>
                <a:r>
                  <a:rPr lang="en-US" b="1" dirty="0" err="1"/>
                  <a:t>v.s</a:t>
                </a:r>
                <a:r>
                  <a:rPr lang="en-US" b="1" dirty="0"/>
                  <a:t>.-Rest </a:t>
                </a:r>
                <a:r>
                  <a:rPr lang="en-US" dirty="0"/>
                  <a:t>decomposition.</a:t>
                </a:r>
              </a:p>
              <a:p>
                <a:pPr lvl="1">
                  <a:lnSpc>
                    <a:spcPct val="150000"/>
                  </a:lnSpc>
                </a:pPr>
                <a:r>
                  <a:rPr lang="en-US" dirty="0"/>
                  <a:t>For the </a:t>
                </a:r>
                <a14:m>
                  <m:oMath xmlns:m="http://schemas.openxmlformats.org/officeDocument/2006/math">
                    <m:r>
                      <a:rPr lang="en-US" i="1" dirty="0" smtClean="0">
                        <a:latin typeface="Cambria Math" panose="02040503050406030204" pitchFamily="18" charset="0"/>
                      </a:rPr>
                      <m:t>𝑛</m:t>
                    </m:r>
                  </m:oMath>
                </a14:m>
                <a:r>
                  <a:rPr lang="en-US" dirty="0"/>
                  <a:t> outputs of these sub-problems, we let them vote on the final prediction. That is, we predict test data is from class </a:t>
                </a:r>
                <a14:m>
                  <m:oMath xmlns:m="http://schemas.openxmlformats.org/officeDocument/2006/math">
                    <m:r>
                      <a:rPr lang="en-US" i="1" dirty="0" smtClean="0">
                        <a:latin typeface="Cambria Math" panose="02040503050406030204" pitchFamily="18" charset="0"/>
                      </a:rPr>
                      <m:t>𝑖</m:t>
                    </m:r>
                  </m:oMath>
                </a14:m>
                <a:r>
                  <a:rPr lang="en-US" dirty="0"/>
                  <a:t> if the </a:t>
                </a:r>
                <a14:m>
                  <m:oMath xmlns:m="http://schemas.openxmlformats.org/officeDocument/2006/math">
                    <m:r>
                      <a:rPr lang="en-US" b="1" i="0" dirty="0" smtClean="0">
                        <a:latin typeface="Cambria Math" panose="02040503050406030204" pitchFamily="18" charset="0"/>
                      </a:rPr>
                      <m:t>𝐌𝐀𝐗</m:t>
                    </m:r>
                  </m:oMath>
                </a14:m>
                <a:r>
                  <a:rPr lang="en-US" dirty="0"/>
                  <a:t> value of the </a:t>
                </a:r>
                <a14:m>
                  <m:oMath xmlns:m="http://schemas.openxmlformats.org/officeDocument/2006/math">
                    <m:r>
                      <a:rPr lang="en-US" i="1" dirty="0" smtClean="0">
                        <a:latin typeface="Cambria Math" panose="02040503050406030204" pitchFamily="18" charset="0"/>
                      </a:rPr>
                      <m:t>𝑖</m:t>
                    </m:r>
                  </m:oMath>
                </a14:m>
                <a:r>
                  <a:rPr lang="en-US" dirty="0"/>
                  <a:t>-</a:t>
                </a:r>
                <a:r>
                  <a:rPr lang="en-US" dirty="0" err="1"/>
                  <a:t>th</a:t>
                </a:r>
                <a:r>
                  <a:rPr lang="en-US" dirty="0"/>
                  <a:t> model is the biggest.</a:t>
                </a:r>
              </a:p>
              <a:p>
                <a:pPr lvl="1">
                  <a:lnSpc>
                    <a:spcPct val="150000"/>
                  </a:lnSpc>
                </a:pPr>
                <a:r>
                  <a:rPr lang="en-US" dirty="0"/>
                  <a:t>So, we believe in the model that is the most self-confident.</a:t>
                </a:r>
              </a:p>
            </p:txBody>
          </p:sp>
        </mc:Choice>
        <mc:Fallback xmlns="">
          <p:sp>
            <p:nvSpPr>
              <p:cNvPr id="7" name="Content Placeholder 6">
                <a:extLst>
                  <a:ext uri="{FF2B5EF4-FFF2-40B4-BE49-F238E27FC236}">
                    <a16:creationId xmlns:a16="http://schemas.microsoft.com/office/drawing/2014/main" id="{9129EAE6-7AED-7D4D-A109-05176AE0706C}"/>
                  </a:ext>
                </a:extLst>
              </p:cNvPr>
              <p:cNvSpPr>
                <a:spLocks noGrp="1" noRot="1" noChangeAspect="1" noMove="1" noResize="1" noEditPoints="1" noAdjustHandles="1" noChangeArrowheads="1" noChangeShapeType="1" noTextEdit="1"/>
              </p:cNvSpPr>
              <p:nvPr>
                <p:ph sz="quarter" idx="10"/>
              </p:nvPr>
            </p:nvSpPr>
            <p:spPr>
              <a:xfrm>
                <a:off x="494025" y="1685678"/>
                <a:ext cx="8121830" cy="4921498"/>
              </a:xfrm>
              <a:blipFill>
                <a:blip r:embed="rId2"/>
                <a:stretch>
                  <a:fillRect l="-625" r="-312"/>
                </a:stretch>
              </a:blipFill>
            </p:spPr>
            <p:txBody>
              <a:bodyPr/>
              <a:lstStyle/>
              <a:p>
                <a:r>
                  <a:rPr lang="en-US">
                    <a:noFill/>
                  </a:rPr>
                  <a:t> </a:t>
                </a:r>
              </a:p>
            </p:txBody>
          </p:sp>
        </mc:Fallback>
      </mc:AlternateContent>
    </p:spTree>
    <p:extLst>
      <p:ext uri="{BB962C8B-B14F-4D97-AF65-F5344CB8AC3E}">
        <p14:creationId xmlns:p14="http://schemas.microsoft.com/office/powerpoint/2010/main" val="3480395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Min-Max Modular Network (1)</a:t>
            </a:r>
            <a:endParaRPr lang="en-US" dirty="0"/>
          </a:p>
        </p:txBody>
      </p:sp>
      <p:pic>
        <p:nvPicPr>
          <p:cNvPr id="2" name="Picture 1">
            <a:extLst>
              <a:ext uri="{FF2B5EF4-FFF2-40B4-BE49-F238E27FC236}">
                <a16:creationId xmlns:a16="http://schemas.microsoft.com/office/drawing/2014/main" id="{EC2B055C-4AA6-C74A-ABDE-A681BBA34502}"/>
              </a:ext>
            </a:extLst>
          </p:cNvPr>
          <p:cNvPicPr>
            <a:picLocks noChangeAspect="1"/>
          </p:cNvPicPr>
          <p:nvPr/>
        </p:nvPicPr>
        <p:blipFill>
          <a:blip r:embed="rId2"/>
          <a:stretch>
            <a:fillRect/>
          </a:stretch>
        </p:blipFill>
        <p:spPr>
          <a:xfrm>
            <a:off x="311145" y="2007772"/>
            <a:ext cx="4192275" cy="3752943"/>
          </a:xfrm>
          <a:prstGeom prst="rect">
            <a:avLst/>
          </a:prstGeom>
        </p:spPr>
      </p:pic>
      <p:pic>
        <p:nvPicPr>
          <p:cNvPr id="4" name="Picture 3">
            <a:extLst>
              <a:ext uri="{FF2B5EF4-FFF2-40B4-BE49-F238E27FC236}">
                <a16:creationId xmlns:a16="http://schemas.microsoft.com/office/drawing/2014/main" id="{20558AB9-859C-9648-88E3-D38039A18279}"/>
              </a:ext>
            </a:extLst>
          </p:cNvPr>
          <p:cNvPicPr>
            <a:picLocks noChangeAspect="1"/>
          </p:cNvPicPr>
          <p:nvPr/>
        </p:nvPicPr>
        <p:blipFill>
          <a:blip r:embed="rId3"/>
          <a:stretch>
            <a:fillRect/>
          </a:stretch>
        </p:blipFill>
        <p:spPr>
          <a:xfrm>
            <a:off x="4714396" y="2343844"/>
            <a:ext cx="4186082" cy="2882587"/>
          </a:xfrm>
          <a:prstGeom prst="rect">
            <a:avLst/>
          </a:prstGeom>
        </p:spPr>
      </p:pic>
    </p:spTree>
    <p:extLst>
      <p:ext uri="{BB962C8B-B14F-4D97-AF65-F5344CB8AC3E}">
        <p14:creationId xmlns:p14="http://schemas.microsoft.com/office/powerpoint/2010/main" val="4209118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Min-Max Modular Network (2)</a:t>
            </a:r>
            <a:endParaRPr lang="en-US" dirty="0"/>
          </a:p>
        </p:txBody>
      </p:sp>
      <mc:AlternateContent xmlns:mc="http://schemas.openxmlformats.org/markup-compatibility/2006" xmlns:a14="http://schemas.microsoft.com/office/drawing/2010/main">
        <mc:Choice Requires="a14">
          <p:sp>
            <p:nvSpPr>
              <p:cNvPr id="7" name="Content Placeholder 6">
                <a:extLst>
                  <a:ext uri="{FF2B5EF4-FFF2-40B4-BE49-F238E27FC236}">
                    <a16:creationId xmlns:a16="http://schemas.microsoft.com/office/drawing/2014/main" id="{9129EAE6-7AED-7D4D-A109-05176AE0706C}"/>
                  </a:ext>
                </a:extLst>
              </p:cNvPr>
              <p:cNvSpPr>
                <a:spLocks noGrp="1"/>
              </p:cNvSpPr>
              <p:nvPr>
                <p:ph sz="quarter" idx="10"/>
              </p:nvPr>
            </p:nvSpPr>
            <p:spPr>
              <a:xfrm>
                <a:off x="494025" y="1685678"/>
                <a:ext cx="5106675" cy="4921498"/>
              </a:xfrm>
            </p:spPr>
            <p:txBody>
              <a:bodyPr>
                <a:normAutofit lnSpcReduction="10000"/>
              </a:bodyPr>
              <a:lstStyle/>
              <a:p>
                <a:pPr>
                  <a:lnSpc>
                    <a:spcPct val="150000"/>
                  </a:lnSpc>
                </a:pPr>
                <a:r>
                  <a:rPr lang="en-US" dirty="0"/>
                  <a:t>Multi-class classification prior-based decomposition</a:t>
                </a:r>
              </a:p>
              <a:p>
                <a:pPr lvl="1">
                  <a:lnSpc>
                    <a:spcPct val="150000"/>
                  </a:lnSpc>
                </a:pPr>
                <a:r>
                  <a:rPr lang="en-US" dirty="0"/>
                  <a:t>Assuming there are </a:t>
                </a:r>
                <a14:m>
                  <m:oMath xmlns:m="http://schemas.openxmlformats.org/officeDocument/2006/math">
                    <m:r>
                      <a:rPr lang="en-US" i="1" dirty="0" smtClean="0">
                        <a:latin typeface="Cambria Math" panose="02040503050406030204" pitchFamily="18" charset="0"/>
                      </a:rPr>
                      <m:t>𝑛</m:t>
                    </m:r>
                  </m:oMath>
                </a14:m>
                <a:r>
                  <a:rPr lang="en-US" dirty="0"/>
                  <a:t> classes. We train a classifier for each pair of different classes </a:t>
                </a:r>
                <a14:m>
                  <m:oMath xmlns:m="http://schemas.openxmlformats.org/officeDocument/2006/math">
                    <m:r>
                      <a:rPr lang="en-US" i="1" dirty="0" smtClean="0">
                        <a:latin typeface="Cambria Math" panose="02040503050406030204" pitchFamily="18" charset="0"/>
                      </a:rPr>
                      <m:t>𝑖</m:t>
                    </m:r>
                  </m:oMath>
                </a14:m>
                <a:r>
                  <a:rPr lang="en-US" dirty="0"/>
                  <a:t>, </a:t>
                </a:r>
                <a14:m>
                  <m:oMath xmlns:m="http://schemas.openxmlformats.org/officeDocument/2006/math">
                    <m:r>
                      <a:rPr lang="en-US" b="0" i="1" smtClean="0">
                        <a:latin typeface="Cambria Math" panose="02040503050406030204" pitchFamily="18" charset="0"/>
                      </a:rPr>
                      <m:t>𝑗</m:t>
                    </m:r>
                  </m:oMath>
                </a14:m>
                <a:r>
                  <a:rPr lang="en-US" dirty="0"/>
                  <a:t> with Min-Max Modular Network. So we get  </a:t>
                </a:r>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−1)</m:t>
                        </m:r>
                      </m:num>
                      <m:den>
                        <m:r>
                          <a:rPr lang="en-US" b="0" i="1" smtClean="0">
                            <a:latin typeface="Cambria Math" panose="02040503050406030204" pitchFamily="18" charset="0"/>
                          </a:rPr>
                          <m:t>2</m:t>
                        </m:r>
                      </m:den>
                    </m:f>
                  </m:oMath>
                </a14:m>
                <a:r>
                  <a:rPr lang="en-US" dirty="0"/>
                  <a:t>  models in total. And then we vote on the final prediction following the diagram shown on the right.</a:t>
                </a:r>
              </a:p>
              <a:p>
                <a:pPr lvl="1">
                  <a:lnSpc>
                    <a:spcPct val="150000"/>
                  </a:lnSpc>
                </a:pPr>
                <a:r>
                  <a:rPr lang="en-US" dirty="0"/>
                  <a:t>Note that I changed the final MIN operation to AVERAGE, which gives better accuracy in practice.</a:t>
                </a:r>
              </a:p>
            </p:txBody>
          </p:sp>
        </mc:Choice>
        <mc:Fallback xmlns="">
          <p:sp>
            <p:nvSpPr>
              <p:cNvPr id="7" name="Content Placeholder 6">
                <a:extLst>
                  <a:ext uri="{FF2B5EF4-FFF2-40B4-BE49-F238E27FC236}">
                    <a16:creationId xmlns:a16="http://schemas.microsoft.com/office/drawing/2014/main" id="{9129EAE6-7AED-7D4D-A109-05176AE0706C}"/>
                  </a:ext>
                </a:extLst>
              </p:cNvPr>
              <p:cNvSpPr>
                <a:spLocks noGrp="1" noRot="1" noChangeAspect="1" noMove="1" noResize="1" noEditPoints="1" noAdjustHandles="1" noChangeArrowheads="1" noChangeShapeType="1" noTextEdit="1"/>
              </p:cNvSpPr>
              <p:nvPr>
                <p:ph sz="quarter" idx="10"/>
              </p:nvPr>
            </p:nvSpPr>
            <p:spPr>
              <a:xfrm>
                <a:off x="494025" y="1685678"/>
                <a:ext cx="5106675" cy="4921498"/>
              </a:xfrm>
              <a:blipFill>
                <a:blip r:embed="rId2"/>
                <a:stretch>
                  <a:fillRect l="-993" r="-1241"/>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15D942D0-30F2-174D-BD50-667E0B53C471}"/>
              </a:ext>
            </a:extLst>
          </p:cNvPr>
          <p:cNvPicPr>
            <a:picLocks noChangeAspect="1"/>
          </p:cNvPicPr>
          <p:nvPr/>
        </p:nvPicPr>
        <p:blipFill>
          <a:blip r:embed="rId3"/>
          <a:stretch>
            <a:fillRect/>
          </a:stretch>
        </p:blipFill>
        <p:spPr>
          <a:xfrm>
            <a:off x="5882447" y="1765688"/>
            <a:ext cx="2686561" cy="4577962"/>
          </a:xfrm>
          <a:prstGeom prst="rect">
            <a:avLst/>
          </a:prstGeom>
        </p:spPr>
      </p:pic>
    </p:spTree>
    <p:extLst>
      <p:ext uri="{BB962C8B-B14F-4D97-AF65-F5344CB8AC3E}">
        <p14:creationId xmlns:p14="http://schemas.microsoft.com/office/powerpoint/2010/main" val="1899789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Min-Max Modular Network (2)</a:t>
            </a:r>
            <a:endParaRPr lang="en-US" dirty="0"/>
          </a:p>
        </p:txBody>
      </p:sp>
      <p:pic>
        <p:nvPicPr>
          <p:cNvPr id="6" name="Content Placeholder 5">
            <a:extLst>
              <a:ext uri="{FF2B5EF4-FFF2-40B4-BE49-F238E27FC236}">
                <a16:creationId xmlns:a16="http://schemas.microsoft.com/office/drawing/2014/main" id="{70E73FE9-DA4D-0E42-A1CF-1AA5A7347216}"/>
              </a:ext>
            </a:extLst>
          </p:cNvPr>
          <p:cNvPicPr>
            <a:picLocks noGrp="1" noChangeAspect="1"/>
          </p:cNvPicPr>
          <p:nvPr>
            <p:ph sz="quarter" idx="10"/>
          </p:nvPr>
        </p:nvPicPr>
        <p:blipFill>
          <a:blip r:embed="rId2"/>
          <a:stretch>
            <a:fillRect/>
          </a:stretch>
        </p:blipFill>
        <p:spPr>
          <a:xfrm>
            <a:off x="4680106" y="2389471"/>
            <a:ext cx="4186082" cy="2836722"/>
          </a:xfrm>
          <a:prstGeom prst="rect">
            <a:avLst/>
          </a:prstGeom>
        </p:spPr>
      </p:pic>
      <p:pic>
        <p:nvPicPr>
          <p:cNvPr id="5" name="Picture 4">
            <a:extLst>
              <a:ext uri="{FF2B5EF4-FFF2-40B4-BE49-F238E27FC236}">
                <a16:creationId xmlns:a16="http://schemas.microsoft.com/office/drawing/2014/main" id="{E18920FA-81FA-014A-896B-95B3AACF797F}"/>
              </a:ext>
            </a:extLst>
          </p:cNvPr>
          <p:cNvPicPr>
            <a:picLocks noChangeAspect="1"/>
          </p:cNvPicPr>
          <p:nvPr/>
        </p:nvPicPr>
        <p:blipFill>
          <a:blip r:embed="rId3"/>
          <a:stretch>
            <a:fillRect/>
          </a:stretch>
        </p:blipFill>
        <p:spPr>
          <a:xfrm>
            <a:off x="292509" y="1989010"/>
            <a:ext cx="4387597" cy="3911363"/>
          </a:xfrm>
          <a:prstGeom prst="rect">
            <a:avLst/>
          </a:prstGeom>
        </p:spPr>
      </p:pic>
    </p:spTree>
    <p:extLst>
      <p:ext uri="{BB962C8B-B14F-4D97-AF65-F5344CB8AC3E}">
        <p14:creationId xmlns:p14="http://schemas.microsoft.com/office/powerpoint/2010/main" val="19430880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en-US" altLang="zh-CN" sz="2400" dirty="0"/>
              <a:t>Introduction</a:t>
            </a:r>
            <a:endParaRPr lang="zh-CN" altLang="en-US" sz="2400" dirty="0"/>
          </a:p>
        </p:txBody>
      </p:sp>
      <p:grpSp>
        <p:nvGrpSpPr>
          <p:cNvPr id="12" name="组合 11"/>
          <p:cNvGrpSpPr/>
          <p:nvPr/>
        </p:nvGrpSpPr>
        <p:grpSpPr>
          <a:xfrm>
            <a:off x="1841535" y="2223523"/>
            <a:ext cx="843427" cy="443226"/>
            <a:chOff x="666810" y="2586037"/>
            <a:chExt cx="468000" cy="245937"/>
          </a:xfrm>
        </p:grpSpPr>
        <p:sp>
          <p:nvSpPr>
            <p:cNvPr id="1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en-US" altLang="zh-CN" sz="2400" dirty="0"/>
              <a:t>Fully-Connected Network</a:t>
            </a:r>
            <a:endParaRPr lang="zh-CN" altLang="en-US" sz="2400" dirty="0"/>
          </a:p>
        </p:txBody>
      </p:sp>
      <p:grpSp>
        <p:nvGrpSpPr>
          <p:cNvPr id="17" name="组合 16"/>
          <p:cNvGrpSpPr/>
          <p:nvPr/>
        </p:nvGrpSpPr>
        <p:grpSpPr>
          <a:xfrm>
            <a:off x="1841535" y="3143496"/>
            <a:ext cx="843427" cy="443226"/>
            <a:chOff x="666810" y="2586037"/>
            <a:chExt cx="468000" cy="245937"/>
          </a:xfrm>
        </p:grpSpPr>
        <p:sp>
          <p:nvSpPr>
            <p:cNvPr id="18"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en-US" altLang="zh-CN" sz="2400" dirty="0"/>
              <a:t>Min-Max Modular Network</a:t>
            </a:r>
            <a:endParaRPr lang="zh-CN" altLang="en-US" sz="2400" dirty="0"/>
          </a:p>
        </p:txBody>
      </p:sp>
      <p:grpSp>
        <p:nvGrpSpPr>
          <p:cNvPr id="22" name="组合 21"/>
          <p:cNvGrpSpPr/>
          <p:nvPr/>
        </p:nvGrpSpPr>
        <p:grpSpPr>
          <a:xfrm>
            <a:off x="1841535" y="4063469"/>
            <a:ext cx="843427" cy="443226"/>
            <a:chOff x="666810" y="2586037"/>
            <a:chExt cx="468000" cy="245937"/>
          </a:xfrm>
        </p:grpSpPr>
        <p:sp>
          <p:nvSpPr>
            <p:cNvPr id="2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en-US" altLang="zh-CN" sz="2400" dirty="0"/>
              <a:t>Inductive bias</a:t>
            </a:r>
            <a:endParaRPr lang="zh-CN" altLang="en-US" sz="2400" dirty="0"/>
          </a:p>
        </p:txBody>
      </p:sp>
      <p:grpSp>
        <p:nvGrpSpPr>
          <p:cNvPr id="32" name="组合 31"/>
          <p:cNvGrpSpPr/>
          <p:nvPr/>
        </p:nvGrpSpPr>
        <p:grpSpPr>
          <a:xfrm>
            <a:off x="1841535" y="4983444"/>
            <a:ext cx="843427" cy="443226"/>
            <a:chOff x="666810" y="2586037"/>
            <a:chExt cx="468000" cy="245937"/>
          </a:xfrm>
        </p:grpSpPr>
        <p:sp>
          <p:nvSpPr>
            <p:cNvPr id="3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34" name="文本框 3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en-US" altLang="zh-CN" sz="2400" dirty="0"/>
              <a:t>CNN &amp; Bi-RNN</a:t>
            </a:r>
            <a:endParaRPr lang="zh-CN" altLang="en-US" sz="2400" dirty="0"/>
          </a:p>
        </p:txBody>
      </p:sp>
    </p:spTree>
    <p:extLst>
      <p:ext uri="{BB962C8B-B14F-4D97-AF65-F5344CB8AC3E}">
        <p14:creationId xmlns:p14="http://schemas.microsoft.com/office/powerpoint/2010/main" val="3269465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Inductive Bias</a:t>
            </a:r>
            <a:endParaRPr lang="en-US" dirty="0"/>
          </a:p>
        </p:txBody>
      </p:sp>
      <p:sp>
        <p:nvSpPr>
          <p:cNvPr id="7" name="Content Placeholder 6">
            <a:extLst>
              <a:ext uri="{FF2B5EF4-FFF2-40B4-BE49-F238E27FC236}">
                <a16:creationId xmlns:a16="http://schemas.microsoft.com/office/drawing/2014/main" id="{9129EAE6-7AED-7D4D-A109-05176AE0706C}"/>
              </a:ext>
            </a:extLst>
          </p:cNvPr>
          <p:cNvSpPr>
            <a:spLocks noGrp="1"/>
          </p:cNvSpPr>
          <p:nvPr>
            <p:ph sz="quarter" idx="10"/>
          </p:nvPr>
        </p:nvSpPr>
        <p:spPr>
          <a:xfrm>
            <a:off x="494024" y="1685678"/>
            <a:ext cx="8372163" cy="4921498"/>
          </a:xfrm>
        </p:spPr>
        <p:txBody>
          <a:bodyPr>
            <a:normAutofit/>
          </a:bodyPr>
          <a:lstStyle/>
          <a:p>
            <a:pPr>
              <a:lnSpc>
                <a:spcPct val="150000"/>
              </a:lnSpc>
            </a:pPr>
            <a:r>
              <a:rPr lang="en-US" dirty="0"/>
              <a:t>Here I want to discuss the difference between nowadays deep neural networks and traditional shadow models from the perspective of the inductive bias.</a:t>
            </a:r>
          </a:p>
          <a:p>
            <a:pPr>
              <a:lnSpc>
                <a:spcPct val="150000"/>
              </a:lnSpc>
            </a:pPr>
            <a:r>
              <a:rPr lang="en-US" dirty="0"/>
              <a:t>The inductive bias (also known as learning bias) of a learning algorithm is </a:t>
            </a:r>
            <a:r>
              <a:rPr lang="en-US" b="1" dirty="0"/>
              <a:t>the set of assumptions</a:t>
            </a:r>
            <a:r>
              <a:rPr lang="en-US" dirty="0"/>
              <a:t> that the learner uses to predict outputs given inputs that it has not encountered. </a:t>
            </a:r>
          </a:p>
          <a:p>
            <a:pPr>
              <a:lnSpc>
                <a:spcPct val="150000"/>
              </a:lnSpc>
            </a:pPr>
            <a:r>
              <a:rPr lang="en-US" dirty="0"/>
              <a:t>The kind of necessary assumptions about </a:t>
            </a:r>
            <a:r>
              <a:rPr lang="en-US" b="1" dirty="0"/>
              <a:t>the nature of the target function </a:t>
            </a:r>
            <a:r>
              <a:rPr lang="en-US" dirty="0"/>
              <a:t>are subsumed in the phrase inductive bias. </a:t>
            </a:r>
          </a:p>
        </p:txBody>
      </p:sp>
    </p:spTree>
    <p:extLst>
      <p:ext uri="{BB962C8B-B14F-4D97-AF65-F5344CB8AC3E}">
        <p14:creationId xmlns:p14="http://schemas.microsoft.com/office/powerpoint/2010/main" val="26845372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Inductive Bias</a:t>
            </a:r>
            <a:endParaRPr lang="en-US" dirty="0"/>
          </a:p>
        </p:txBody>
      </p:sp>
      <p:sp>
        <p:nvSpPr>
          <p:cNvPr id="7" name="Content Placeholder 6">
            <a:extLst>
              <a:ext uri="{FF2B5EF4-FFF2-40B4-BE49-F238E27FC236}">
                <a16:creationId xmlns:a16="http://schemas.microsoft.com/office/drawing/2014/main" id="{9129EAE6-7AED-7D4D-A109-05176AE0706C}"/>
              </a:ext>
            </a:extLst>
          </p:cNvPr>
          <p:cNvSpPr>
            <a:spLocks noGrp="1"/>
          </p:cNvSpPr>
          <p:nvPr>
            <p:ph sz="quarter" idx="10"/>
          </p:nvPr>
        </p:nvSpPr>
        <p:spPr>
          <a:xfrm>
            <a:off x="494024" y="1685678"/>
            <a:ext cx="8372163" cy="4921498"/>
          </a:xfrm>
        </p:spPr>
        <p:txBody>
          <a:bodyPr>
            <a:normAutofit fontScale="85000" lnSpcReduction="10000"/>
          </a:bodyPr>
          <a:lstStyle/>
          <a:p>
            <a:pPr>
              <a:lnSpc>
                <a:spcPct val="150000"/>
              </a:lnSpc>
            </a:pPr>
            <a:r>
              <a:rPr lang="en-US" b="1" i="1" dirty="0"/>
              <a:t>Maximum margin:</a:t>
            </a:r>
            <a:r>
              <a:rPr lang="en-US" b="1" dirty="0"/>
              <a:t> </a:t>
            </a:r>
          </a:p>
          <a:p>
            <a:pPr lvl="1">
              <a:lnSpc>
                <a:spcPct val="150000"/>
              </a:lnSpc>
            </a:pPr>
            <a:r>
              <a:rPr lang="en-US" dirty="0"/>
              <a:t>When drawing a boundary between two classes, attempt to </a:t>
            </a:r>
            <a:r>
              <a:rPr lang="en-US" b="1" dirty="0"/>
              <a:t>maximize the width of the boundary</a:t>
            </a:r>
            <a:r>
              <a:rPr lang="en-US" dirty="0"/>
              <a:t>. This is the bias used in </a:t>
            </a:r>
            <a:r>
              <a:rPr lang="en-US" b="1" u="sng" dirty="0"/>
              <a:t>support vector machines</a:t>
            </a:r>
            <a:r>
              <a:rPr lang="en-US" dirty="0"/>
              <a:t>. The assumption is that distinct classes tend to be separated by wide boundaries. </a:t>
            </a:r>
          </a:p>
          <a:p>
            <a:pPr>
              <a:lnSpc>
                <a:spcPct val="150000"/>
              </a:lnSpc>
            </a:pPr>
            <a:r>
              <a:rPr lang="en-US" b="1" i="1" dirty="0"/>
              <a:t>Nearest neighbors: </a:t>
            </a:r>
          </a:p>
          <a:p>
            <a:pPr lvl="1">
              <a:lnSpc>
                <a:spcPct val="150000"/>
              </a:lnSpc>
            </a:pPr>
            <a:r>
              <a:rPr lang="en-US" dirty="0"/>
              <a:t>Assume that most of the cases in a small neighborhood in feature space belong to the same class. This is the bias used in the </a:t>
            </a:r>
            <a:r>
              <a:rPr lang="en-US" b="1" u="sng" dirty="0"/>
              <a:t>k-nearest neighbors algorithm</a:t>
            </a:r>
            <a:r>
              <a:rPr lang="en-US" dirty="0"/>
              <a:t>. The assumption is that cases that are near each other tend to belong to the same class. </a:t>
            </a:r>
          </a:p>
          <a:p>
            <a:pPr>
              <a:lnSpc>
                <a:spcPct val="150000"/>
              </a:lnSpc>
            </a:pPr>
            <a:r>
              <a:rPr lang="en-US" b="1" i="1" dirty="0"/>
              <a:t>All to all: </a:t>
            </a:r>
          </a:p>
          <a:p>
            <a:pPr lvl="1">
              <a:lnSpc>
                <a:spcPct val="150000"/>
              </a:lnSpc>
            </a:pPr>
            <a:r>
              <a:rPr lang="en-US" dirty="0"/>
              <a:t>For fully connected layers, the inductive bias assumes the relations are all-to-all (all units in layer </a:t>
            </a:r>
            <a:r>
              <a:rPr lang="en-US" dirty="0" err="1"/>
              <a:t>i</a:t>
            </a:r>
            <a:r>
              <a:rPr lang="en-US" dirty="0"/>
              <a:t> can affect all units in layer j). The implicit relational inductive bias in a fully connected layer is thus very weak: all input units can interact to determine any output units value, independently across outputs. </a:t>
            </a:r>
          </a:p>
        </p:txBody>
      </p:sp>
    </p:spTree>
    <p:extLst>
      <p:ext uri="{BB962C8B-B14F-4D97-AF65-F5344CB8AC3E}">
        <p14:creationId xmlns:p14="http://schemas.microsoft.com/office/powerpoint/2010/main" val="34748377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Inductive Bias</a:t>
            </a:r>
            <a:endParaRPr lang="en-US" dirty="0"/>
          </a:p>
        </p:txBody>
      </p:sp>
      <p:sp>
        <p:nvSpPr>
          <p:cNvPr id="7" name="Content Placeholder 6">
            <a:extLst>
              <a:ext uri="{FF2B5EF4-FFF2-40B4-BE49-F238E27FC236}">
                <a16:creationId xmlns:a16="http://schemas.microsoft.com/office/drawing/2014/main" id="{9129EAE6-7AED-7D4D-A109-05176AE0706C}"/>
              </a:ext>
            </a:extLst>
          </p:cNvPr>
          <p:cNvSpPr>
            <a:spLocks noGrp="1"/>
          </p:cNvSpPr>
          <p:nvPr>
            <p:ph sz="quarter" idx="10"/>
          </p:nvPr>
        </p:nvSpPr>
        <p:spPr>
          <a:xfrm>
            <a:off x="494024" y="1685678"/>
            <a:ext cx="8372163" cy="4921498"/>
          </a:xfrm>
        </p:spPr>
        <p:txBody>
          <a:bodyPr>
            <a:normAutofit fontScale="85000" lnSpcReduction="10000"/>
          </a:bodyPr>
          <a:lstStyle/>
          <a:p>
            <a:pPr>
              <a:lnSpc>
                <a:spcPct val="150000"/>
              </a:lnSpc>
            </a:pPr>
            <a:r>
              <a:rPr lang="en-US" b="1" i="1" dirty="0"/>
              <a:t>Convolutional layers in CNN</a:t>
            </a:r>
            <a:endParaRPr lang="en-US" b="1" dirty="0"/>
          </a:p>
          <a:p>
            <a:pPr lvl="1">
              <a:lnSpc>
                <a:spcPct val="150000"/>
              </a:lnSpc>
            </a:pPr>
            <a:r>
              <a:rPr lang="en-US" dirty="0"/>
              <a:t>For convolutional layers in CNN, the inductive bias is </a:t>
            </a:r>
            <a:r>
              <a:rPr lang="en-US" b="1" u="sng" dirty="0"/>
              <a:t>locality</a:t>
            </a:r>
            <a:r>
              <a:rPr lang="en-US" dirty="0"/>
              <a:t> and </a:t>
            </a:r>
            <a:r>
              <a:rPr lang="en-US" b="1" u="sng" dirty="0"/>
              <a:t>translation invariance</a:t>
            </a:r>
            <a:r>
              <a:rPr lang="en-US" dirty="0"/>
              <a:t>.</a:t>
            </a:r>
          </a:p>
          <a:p>
            <a:pPr lvl="1">
              <a:lnSpc>
                <a:spcPct val="150000"/>
              </a:lnSpc>
            </a:pPr>
            <a:r>
              <a:rPr lang="en-US" dirty="0"/>
              <a:t>Locality reflects that the arguments to the relational rule are those entities in close proximity with one another in the input signals coordinate space, isolated from distal entities. Translation invariance reflects reuse of the same rule across localities in the input.</a:t>
            </a:r>
          </a:p>
          <a:p>
            <a:pPr>
              <a:lnSpc>
                <a:spcPct val="150000"/>
              </a:lnSpc>
            </a:pPr>
            <a:r>
              <a:rPr lang="en-US" b="1" i="1" dirty="0"/>
              <a:t>Recurrent layers in RNN</a:t>
            </a:r>
          </a:p>
          <a:p>
            <a:pPr lvl="1">
              <a:lnSpc>
                <a:spcPct val="150000"/>
              </a:lnSpc>
            </a:pPr>
            <a:r>
              <a:rPr lang="en-US" dirty="0"/>
              <a:t>We can view the inputs and hidden states at each processing step as the entities, and the </a:t>
            </a:r>
            <a:r>
              <a:rPr lang="en-US" b="1" dirty="0"/>
              <a:t>Markov dependence of one steps hidden state on the previous hidden state and the current input, as the relations</a:t>
            </a:r>
            <a:r>
              <a:rPr lang="en-US" dirty="0"/>
              <a:t>. The rule for combining the entities takes a steps inputs and hidden state as arguments to update the hidden state. The rule is reused over each step, which reflects the relational inductive bias of </a:t>
            </a:r>
            <a:r>
              <a:rPr lang="en-US" b="1" u="sng" dirty="0"/>
              <a:t>temporal invariance </a:t>
            </a:r>
            <a:r>
              <a:rPr lang="en-US" dirty="0"/>
              <a:t>(similar to a CNNs translational invariance in space). </a:t>
            </a:r>
          </a:p>
          <a:p>
            <a:pPr lvl="1">
              <a:lnSpc>
                <a:spcPct val="150000"/>
              </a:lnSpc>
            </a:pPr>
            <a:r>
              <a:rPr lang="en-US" dirty="0"/>
              <a:t>RNNs also carry a bias for locality in the sequence via their Markovian structure. </a:t>
            </a:r>
          </a:p>
        </p:txBody>
      </p:sp>
    </p:spTree>
    <p:extLst>
      <p:ext uri="{BB962C8B-B14F-4D97-AF65-F5344CB8AC3E}">
        <p14:creationId xmlns:p14="http://schemas.microsoft.com/office/powerpoint/2010/main" val="28941702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Inductive Bias</a:t>
            </a:r>
            <a:endParaRPr lang="en-US" dirty="0"/>
          </a:p>
        </p:txBody>
      </p:sp>
      <p:pic>
        <p:nvPicPr>
          <p:cNvPr id="9217" name="Picture 1" descr="page11image8811728">
            <a:extLst>
              <a:ext uri="{FF2B5EF4-FFF2-40B4-BE49-F238E27FC236}">
                <a16:creationId xmlns:a16="http://schemas.microsoft.com/office/drawing/2014/main" id="{832846EA-C2CA-F544-BCD3-B3D7D9426F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9423" y="2558617"/>
            <a:ext cx="6861365" cy="214647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35B5E82-6B7D-9647-B71A-17B1D2F00DB2}"/>
              </a:ext>
            </a:extLst>
          </p:cNvPr>
          <p:cNvSpPr txBox="1"/>
          <p:nvPr/>
        </p:nvSpPr>
        <p:spPr>
          <a:xfrm>
            <a:off x="2311632" y="5194300"/>
            <a:ext cx="4736945" cy="369332"/>
          </a:xfrm>
          <a:prstGeom prst="rect">
            <a:avLst/>
          </a:prstGeom>
          <a:noFill/>
        </p:spPr>
        <p:txBody>
          <a:bodyPr wrap="square" rtlCol="0">
            <a:spAutoFit/>
          </a:bodyPr>
          <a:lstStyle/>
          <a:p>
            <a:r>
              <a:rPr lang="en-US" b="1" dirty="0">
                <a:solidFill>
                  <a:schemeClr val="accent1"/>
                </a:solidFill>
              </a:rPr>
              <a:t>Compare the Inductive bias of FC, CNN, RNN </a:t>
            </a:r>
          </a:p>
        </p:txBody>
      </p:sp>
    </p:spTree>
    <p:extLst>
      <p:ext uri="{BB962C8B-B14F-4D97-AF65-F5344CB8AC3E}">
        <p14:creationId xmlns:p14="http://schemas.microsoft.com/office/powerpoint/2010/main" val="10877731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en-US" altLang="zh-CN" sz="2400" dirty="0"/>
              <a:t>Introduction</a:t>
            </a:r>
            <a:endParaRPr lang="zh-CN" altLang="en-US" sz="2400" dirty="0"/>
          </a:p>
        </p:txBody>
      </p:sp>
      <p:grpSp>
        <p:nvGrpSpPr>
          <p:cNvPr id="12" name="组合 11"/>
          <p:cNvGrpSpPr/>
          <p:nvPr/>
        </p:nvGrpSpPr>
        <p:grpSpPr>
          <a:xfrm>
            <a:off x="1841535" y="2223523"/>
            <a:ext cx="843427" cy="443226"/>
            <a:chOff x="666810" y="2586037"/>
            <a:chExt cx="468000" cy="245937"/>
          </a:xfrm>
        </p:grpSpPr>
        <p:sp>
          <p:nvSpPr>
            <p:cNvPr id="1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en-US" altLang="zh-CN" sz="2400" dirty="0"/>
              <a:t>Fully-Connected Network</a:t>
            </a:r>
            <a:endParaRPr lang="zh-CN" altLang="en-US" sz="2400" dirty="0"/>
          </a:p>
        </p:txBody>
      </p:sp>
      <p:grpSp>
        <p:nvGrpSpPr>
          <p:cNvPr id="17" name="组合 16"/>
          <p:cNvGrpSpPr/>
          <p:nvPr/>
        </p:nvGrpSpPr>
        <p:grpSpPr>
          <a:xfrm>
            <a:off x="1841535" y="3143496"/>
            <a:ext cx="843427" cy="443226"/>
            <a:chOff x="666810" y="2586037"/>
            <a:chExt cx="468000" cy="245937"/>
          </a:xfrm>
        </p:grpSpPr>
        <p:sp>
          <p:nvSpPr>
            <p:cNvPr id="18"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en-US" altLang="zh-CN" sz="2400" dirty="0"/>
              <a:t>Min-Max Modular Network</a:t>
            </a:r>
            <a:endParaRPr lang="zh-CN" altLang="en-US" sz="2400" dirty="0"/>
          </a:p>
        </p:txBody>
      </p:sp>
      <p:grpSp>
        <p:nvGrpSpPr>
          <p:cNvPr id="22" name="组合 21"/>
          <p:cNvGrpSpPr/>
          <p:nvPr/>
        </p:nvGrpSpPr>
        <p:grpSpPr>
          <a:xfrm>
            <a:off x="1841535" y="4063469"/>
            <a:ext cx="843427" cy="443226"/>
            <a:chOff x="666810" y="2586037"/>
            <a:chExt cx="468000" cy="245937"/>
          </a:xfrm>
        </p:grpSpPr>
        <p:sp>
          <p:nvSpPr>
            <p:cNvPr id="2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en-US" altLang="zh-CN" sz="2400" dirty="0"/>
              <a:t>Inductive bias</a:t>
            </a:r>
            <a:endParaRPr lang="zh-CN" altLang="en-US" sz="2400" dirty="0"/>
          </a:p>
        </p:txBody>
      </p:sp>
      <p:grpSp>
        <p:nvGrpSpPr>
          <p:cNvPr id="32" name="组合 31"/>
          <p:cNvGrpSpPr/>
          <p:nvPr/>
        </p:nvGrpSpPr>
        <p:grpSpPr>
          <a:xfrm>
            <a:off x="1841535" y="4983444"/>
            <a:ext cx="843427" cy="443226"/>
            <a:chOff x="666810" y="2586037"/>
            <a:chExt cx="468000" cy="245937"/>
          </a:xfrm>
        </p:grpSpPr>
        <p:sp>
          <p:nvSpPr>
            <p:cNvPr id="3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35" name="直接连接符 34"/>
          <p:cNvCxnSpPr>
            <a:stCxn id="33" idx="6"/>
          </p:cNvCxnSpPr>
          <p:nvPr/>
        </p:nvCxnSpPr>
        <p:spPr>
          <a:xfrm>
            <a:off x="2534033" y="5391109"/>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en-US" altLang="zh-CN" sz="2400" dirty="0"/>
              <a:t>CNN &amp; Bi-RNN</a:t>
            </a:r>
            <a:endParaRPr lang="zh-CN" altLang="en-US" sz="2400" dirty="0"/>
          </a:p>
        </p:txBody>
      </p:sp>
    </p:spTree>
    <p:extLst>
      <p:ext uri="{BB962C8B-B14F-4D97-AF65-F5344CB8AC3E}">
        <p14:creationId xmlns:p14="http://schemas.microsoft.com/office/powerpoint/2010/main" val="1377703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en-US" altLang="zh-CN" sz="2400" dirty="0"/>
              <a:t>Introduction</a:t>
            </a:r>
            <a:endParaRPr lang="zh-CN" altLang="en-US" sz="2400" dirty="0"/>
          </a:p>
        </p:txBody>
      </p:sp>
      <p:grpSp>
        <p:nvGrpSpPr>
          <p:cNvPr id="12" name="组合 11"/>
          <p:cNvGrpSpPr/>
          <p:nvPr/>
        </p:nvGrpSpPr>
        <p:grpSpPr>
          <a:xfrm>
            <a:off x="1841535" y="2223523"/>
            <a:ext cx="843427" cy="443226"/>
            <a:chOff x="666810" y="2586037"/>
            <a:chExt cx="468000" cy="245937"/>
          </a:xfrm>
        </p:grpSpPr>
        <p:sp>
          <p:nvSpPr>
            <p:cNvPr id="1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en-US" altLang="zh-CN" sz="2400" dirty="0"/>
              <a:t>Fully-Connected Network</a:t>
            </a:r>
            <a:endParaRPr lang="zh-CN" altLang="en-US" sz="2400" dirty="0"/>
          </a:p>
        </p:txBody>
      </p:sp>
      <p:grpSp>
        <p:nvGrpSpPr>
          <p:cNvPr id="17" name="组合 16"/>
          <p:cNvGrpSpPr/>
          <p:nvPr/>
        </p:nvGrpSpPr>
        <p:grpSpPr>
          <a:xfrm>
            <a:off x="1841535" y="3143496"/>
            <a:ext cx="843427" cy="443226"/>
            <a:chOff x="666810" y="2586037"/>
            <a:chExt cx="468000" cy="245937"/>
          </a:xfrm>
        </p:grpSpPr>
        <p:sp>
          <p:nvSpPr>
            <p:cNvPr id="18"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en-US" altLang="zh-CN" sz="2400" dirty="0"/>
              <a:t>Min-Max Modular Network</a:t>
            </a:r>
            <a:endParaRPr lang="zh-CN" altLang="en-US" sz="2400" dirty="0"/>
          </a:p>
        </p:txBody>
      </p:sp>
      <p:grpSp>
        <p:nvGrpSpPr>
          <p:cNvPr id="22" name="组合 21"/>
          <p:cNvGrpSpPr/>
          <p:nvPr/>
        </p:nvGrpSpPr>
        <p:grpSpPr>
          <a:xfrm>
            <a:off x="1841535" y="4063469"/>
            <a:ext cx="843427" cy="443226"/>
            <a:chOff x="666810" y="2586037"/>
            <a:chExt cx="468000" cy="245937"/>
          </a:xfrm>
        </p:grpSpPr>
        <p:sp>
          <p:nvSpPr>
            <p:cNvPr id="2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en-US" altLang="zh-CN" sz="2400" dirty="0"/>
              <a:t>Inductive bias</a:t>
            </a:r>
            <a:endParaRPr lang="zh-CN" altLang="en-US" sz="2400" dirty="0"/>
          </a:p>
        </p:txBody>
      </p:sp>
      <p:grpSp>
        <p:nvGrpSpPr>
          <p:cNvPr id="32" name="组合 31"/>
          <p:cNvGrpSpPr/>
          <p:nvPr/>
        </p:nvGrpSpPr>
        <p:grpSpPr>
          <a:xfrm>
            <a:off x="1841535" y="4983444"/>
            <a:ext cx="843427" cy="443226"/>
            <a:chOff x="666810" y="2586037"/>
            <a:chExt cx="468000" cy="245937"/>
          </a:xfrm>
        </p:grpSpPr>
        <p:sp>
          <p:nvSpPr>
            <p:cNvPr id="3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34" name="文本框 3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35" name="直接连接符 34"/>
          <p:cNvCxnSpPr>
            <a:stCxn id="33" idx="6"/>
          </p:cNvCxnSpPr>
          <p:nvPr/>
        </p:nvCxnSpPr>
        <p:spPr>
          <a:xfrm>
            <a:off x="2534033" y="5391109"/>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en-US" altLang="zh-CN" sz="2400" dirty="0"/>
              <a:t>CNN &amp; Bi-RNN</a:t>
            </a:r>
            <a:endParaRPr lang="zh-CN" altLang="en-US" sz="2400" dirty="0"/>
          </a:p>
        </p:txBody>
      </p:sp>
    </p:spTree>
    <p:extLst>
      <p:ext uri="{BB962C8B-B14F-4D97-AF65-F5344CB8AC3E}">
        <p14:creationId xmlns:p14="http://schemas.microsoft.com/office/powerpoint/2010/main" val="3477407053"/>
      </p:ext>
    </p:extLst>
  </p:cSld>
  <p:clrMapOvr>
    <a:masterClrMapping/>
  </p:clrMapOvr>
  <mc:AlternateContent xmlns:mc="http://schemas.openxmlformats.org/markup-compatibility/2006">
    <mc:Choice xmlns:p14="http://schemas.microsoft.com/office/powerpoint/2010/main" Requires="p14">
      <p:transition p14:dur="0" advTm="12163"/>
    </mc:Choice>
    <mc:Fallback>
      <p:transition advTm="12163"/>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Apply CNN</a:t>
            </a:r>
            <a:endParaRPr lang="en-US" dirty="0"/>
          </a:p>
        </p:txBody>
      </p:sp>
      <p:grpSp>
        <p:nvGrpSpPr>
          <p:cNvPr id="4" name="Group 3">
            <a:extLst>
              <a:ext uri="{FF2B5EF4-FFF2-40B4-BE49-F238E27FC236}">
                <a16:creationId xmlns:a16="http://schemas.microsoft.com/office/drawing/2014/main" id="{668015DF-33C6-2843-8E8B-F545AF115031}"/>
              </a:ext>
            </a:extLst>
          </p:cNvPr>
          <p:cNvGrpSpPr/>
          <p:nvPr/>
        </p:nvGrpSpPr>
        <p:grpSpPr>
          <a:xfrm>
            <a:off x="1993974" y="1957422"/>
            <a:ext cx="5372261" cy="2600416"/>
            <a:chOff x="2160095" y="3876259"/>
            <a:chExt cx="5372261" cy="2600416"/>
          </a:xfrm>
        </p:grpSpPr>
        <p:sp>
          <p:nvSpPr>
            <p:cNvPr id="5" name="Rectangle 4">
              <a:extLst>
                <a:ext uri="{FF2B5EF4-FFF2-40B4-BE49-F238E27FC236}">
                  <a16:creationId xmlns:a16="http://schemas.microsoft.com/office/drawing/2014/main" id="{8170A7B1-0420-C947-85D8-65D2A92874B3}"/>
                </a:ext>
              </a:extLst>
            </p:cNvPr>
            <p:cNvSpPr/>
            <p:nvPr/>
          </p:nvSpPr>
          <p:spPr>
            <a:xfrm>
              <a:off x="2166731"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7DAD340-9B06-D248-A3EB-E1F18BC8B08D}"/>
                </a:ext>
              </a:extLst>
            </p:cNvPr>
            <p:cNvSpPr/>
            <p:nvPr/>
          </p:nvSpPr>
          <p:spPr>
            <a:xfrm>
              <a:off x="2547730"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231DE17-AA96-0A47-8A87-4D7FF3A16A21}"/>
                </a:ext>
              </a:extLst>
            </p:cNvPr>
            <p:cNvSpPr/>
            <p:nvPr/>
          </p:nvSpPr>
          <p:spPr>
            <a:xfrm>
              <a:off x="2918790"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9A27A5F-CDCD-6949-BA16-4FFF9705844A}"/>
                </a:ext>
              </a:extLst>
            </p:cNvPr>
            <p:cNvSpPr/>
            <p:nvPr/>
          </p:nvSpPr>
          <p:spPr>
            <a:xfrm>
              <a:off x="2166731"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F419297-50D2-C74A-89DD-A904F7AA2608}"/>
                </a:ext>
              </a:extLst>
            </p:cNvPr>
            <p:cNvSpPr/>
            <p:nvPr/>
          </p:nvSpPr>
          <p:spPr>
            <a:xfrm>
              <a:off x="2547730"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F99FF46-F6CF-4646-BAD2-BA6A33C69C66}"/>
                </a:ext>
              </a:extLst>
            </p:cNvPr>
            <p:cNvSpPr/>
            <p:nvPr/>
          </p:nvSpPr>
          <p:spPr>
            <a:xfrm>
              <a:off x="2925414"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B7B4AB-9482-B94A-90B9-3A853E18C4C2}"/>
                </a:ext>
              </a:extLst>
            </p:cNvPr>
            <p:cNvSpPr/>
            <p:nvPr/>
          </p:nvSpPr>
          <p:spPr>
            <a:xfrm>
              <a:off x="2166731"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607C2DB-C97D-104F-81E5-C2D0A5158A80}"/>
                </a:ext>
              </a:extLst>
            </p:cNvPr>
            <p:cNvSpPr/>
            <p:nvPr/>
          </p:nvSpPr>
          <p:spPr>
            <a:xfrm>
              <a:off x="2544418"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D8F3328-105D-9A44-AD61-D7094D1E4BA6}"/>
                </a:ext>
              </a:extLst>
            </p:cNvPr>
            <p:cNvSpPr/>
            <p:nvPr/>
          </p:nvSpPr>
          <p:spPr>
            <a:xfrm>
              <a:off x="2922105"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5BFE2E-35CE-C64B-AE52-34FA00110902}"/>
                </a:ext>
              </a:extLst>
            </p:cNvPr>
            <p:cNvSpPr/>
            <p:nvPr/>
          </p:nvSpPr>
          <p:spPr>
            <a:xfrm>
              <a:off x="2166731"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E9F5626-FBC4-4347-9666-3F96555C16C8}"/>
                </a:ext>
              </a:extLst>
            </p:cNvPr>
            <p:cNvSpPr/>
            <p:nvPr/>
          </p:nvSpPr>
          <p:spPr>
            <a:xfrm>
              <a:off x="2547730"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E56EC61-7E00-0240-872B-0599D6E8184A}"/>
                </a:ext>
              </a:extLst>
            </p:cNvPr>
            <p:cNvSpPr/>
            <p:nvPr/>
          </p:nvSpPr>
          <p:spPr>
            <a:xfrm>
              <a:off x="2918790"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BFE551E-009C-D44E-B256-2BF10D98CCDD}"/>
                </a:ext>
              </a:extLst>
            </p:cNvPr>
            <p:cNvSpPr/>
            <p:nvPr/>
          </p:nvSpPr>
          <p:spPr>
            <a:xfrm>
              <a:off x="2166731"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87E76F2-A03B-D243-912A-863C4430867E}"/>
                </a:ext>
              </a:extLst>
            </p:cNvPr>
            <p:cNvSpPr/>
            <p:nvPr/>
          </p:nvSpPr>
          <p:spPr>
            <a:xfrm>
              <a:off x="2547730"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54ECD6-ABC6-DF49-969B-D896655C27EF}"/>
                </a:ext>
              </a:extLst>
            </p:cNvPr>
            <p:cNvSpPr/>
            <p:nvPr/>
          </p:nvSpPr>
          <p:spPr>
            <a:xfrm>
              <a:off x="2925414"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C8396FE-6C02-9849-90F3-D27EB5D39E35}"/>
                </a:ext>
              </a:extLst>
            </p:cNvPr>
            <p:cNvSpPr/>
            <p:nvPr/>
          </p:nvSpPr>
          <p:spPr>
            <a:xfrm>
              <a:off x="3303098"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0846AF7-519C-9645-AA09-5986121AEC28}"/>
                </a:ext>
              </a:extLst>
            </p:cNvPr>
            <p:cNvSpPr/>
            <p:nvPr/>
          </p:nvSpPr>
          <p:spPr>
            <a:xfrm>
              <a:off x="3684097"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FA59C47-B8FE-8B49-9A19-242652586332}"/>
                </a:ext>
              </a:extLst>
            </p:cNvPr>
            <p:cNvSpPr/>
            <p:nvPr/>
          </p:nvSpPr>
          <p:spPr>
            <a:xfrm>
              <a:off x="4055157"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419EDD4-64A7-1240-9B2C-EF3F541878B4}"/>
                </a:ext>
              </a:extLst>
            </p:cNvPr>
            <p:cNvSpPr/>
            <p:nvPr/>
          </p:nvSpPr>
          <p:spPr>
            <a:xfrm>
              <a:off x="3303098"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7D73DC3-FA52-7C4A-B204-D914306C278A}"/>
                </a:ext>
              </a:extLst>
            </p:cNvPr>
            <p:cNvSpPr/>
            <p:nvPr/>
          </p:nvSpPr>
          <p:spPr>
            <a:xfrm>
              <a:off x="3684097"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95F5132-556E-AD41-9F8D-613F38C719EC}"/>
                </a:ext>
              </a:extLst>
            </p:cNvPr>
            <p:cNvSpPr/>
            <p:nvPr/>
          </p:nvSpPr>
          <p:spPr>
            <a:xfrm>
              <a:off x="4061781"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EC1CD47-B418-D648-868C-0FE527C8356D}"/>
                </a:ext>
              </a:extLst>
            </p:cNvPr>
            <p:cNvSpPr/>
            <p:nvPr/>
          </p:nvSpPr>
          <p:spPr>
            <a:xfrm>
              <a:off x="3303098"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4F35D6B-3688-2544-9982-1391009A6208}"/>
                </a:ext>
              </a:extLst>
            </p:cNvPr>
            <p:cNvSpPr/>
            <p:nvPr/>
          </p:nvSpPr>
          <p:spPr>
            <a:xfrm>
              <a:off x="3680785"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50DEA9E7-3FD2-B241-A852-AD947E0879FF}"/>
                </a:ext>
              </a:extLst>
            </p:cNvPr>
            <p:cNvSpPr/>
            <p:nvPr/>
          </p:nvSpPr>
          <p:spPr>
            <a:xfrm>
              <a:off x="4058472"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8C9F881-2F60-294F-96F6-C375FD54B308}"/>
                </a:ext>
              </a:extLst>
            </p:cNvPr>
            <p:cNvSpPr/>
            <p:nvPr/>
          </p:nvSpPr>
          <p:spPr>
            <a:xfrm>
              <a:off x="3303098"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AE83A4D-9D29-6743-8360-8711206EC7B7}"/>
                </a:ext>
              </a:extLst>
            </p:cNvPr>
            <p:cNvSpPr/>
            <p:nvPr/>
          </p:nvSpPr>
          <p:spPr>
            <a:xfrm>
              <a:off x="3684097"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F758959-8E8D-D941-948A-72A575205019}"/>
                </a:ext>
              </a:extLst>
            </p:cNvPr>
            <p:cNvSpPr/>
            <p:nvPr/>
          </p:nvSpPr>
          <p:spPr>
            <a:xfrm>
              <a:off x="4055157"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608BE00-6000-0E46-ACC1-B04805677768}"/>
                </a:ext>
              </a:extLst>
            </p:cNvPr>
            <p:cNvSpPr/>
            <p:nvPr/>
          </p:nvSpPr>
          <p:spPr>
            <a:xfrm>
              <a:off x="3303098"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9FEB7B4D-6E2B-6B4A-8265-6BC631974427}"/>
                </a:ext>
              </a:extLst>
            </p:cNvPr>
            <p:cNvSpPr/>
            <p:nvPr/>
          </p:nvSpPr>
          <p:spPr>
            <a:xfrm>
              <a:off x="3684097"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0902F209-C8C3-D943-BF52-03312E78BEAE}"/>
                </a:ext>
              </a:extLst>
            </p:cNvPr>
            <p:cNvSpPr/>
            <p:nvPr/>
          </p:nvSpPr>
          <p:spPr>
            <a:xfrm>
              <a:off x="4061781"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6CD4D4D-51CB-D743-AF6D-CA68427E8C49}"/>
                </a:ext>
              </a:extLst>
            </p:cNvPr>
            <p:cNvSpPr/>
            <p:nvPr/>
          </p:nvSpPr>
          <p:spPr>
            <a:xfrm>
              <a:off x="5768009"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36F490BC-60B0-9B4B-8A4D-799C11DD3559}"/>
                </a:ext>
              </a:extLst>
            </p:cNvPr>
            <p:cNvSpPr/>
            <p:nvPr/>
          </p:nvSpPr>
          <p:spPr>
            <a:xfrm>
              <a:off x="6149008"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D25D771-52AD-2E48-9A68-E5F2126A9A9E}"/>
                </a:ext>
              </a:extLst>
            </p:cNvPr>
            <p:cNvSpPr/>
            <p:nvPr/>
          </p:nvSpPr>
          <p:spPr>
            <a:xfrm>
              <a:off x="6520068"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26E52826-AF6E-2B4A-BE64-3F16E8C036AF}"/>
                </a:ext>
              </a:extLst>
            </p:cNvPr>
            <p:cNvSpPr/>
            <p:nvPr/>
          </p:nvSpPr>
          <p:spPr>
            <a:xfrm>
              <a:off x="5768009"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DE58B76-EAEB-934F-BC34-201BBD0E1E4A}"/>
                </a:ext>
              </a:extLst>
            </p:cNvPr>
            <p:cNvSpPr/>
            <p:nvPr/>
          </p:nvSpPr>
          <p:spPr>
            <a:xfrm>
              <a:off x="6149008"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A96743CB-4273-2E4F-9BCD-59C9ED4572EB}"/>
                </a:ext>
              </a:extLst>
            </p:cNvPr>
            <p:cNvSpPr/>
            <p:nvPr/>
          </p:nvSpPr>
          <p:spPr>
            <a:xfrm>
              <a:off x="6526692"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481554F-3AC7-C24A-9435-0483E30DC0EC}"/>
                </a:ext>
              </a:extLst>
            </p:cNvPr>
            <p:cNvSpPr/>
            <p:nvPr/>
          </p:nvSpPr>
          <p:spPr>
            <a:xfrm>
              <a:off x="5768009"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15823493-6F1D-D44F-A606-F28F2123D414}"/>
                </a:ext>
              </a:extLst>
            </p:cNvPr>
            <p:cNvSpPr/>
            <p:nvPr/>
          </p:nvSpPr>
          <p:spPr>
            <a:xfrm>
              <a:off x="6145696"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A6B35F19-B5BD-C447-85BA-B82EF445677B}"/>
                </a:ext>
              </a:extLst>
            </p:cNvPr>
            <p:cNvSpPr/>
            <p:nvPr/>
          </p:nvSpPr>
          <p:spPr>
            <a:xfrm>
              <a:off x="6523383"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1F04EC5E-8A22-4444-A004-2A3A5D36AF06}"/>
                </a:ext>
              </a:extLst>
            </p:cNvPr>
            <p:cNvSpPr/>
            <p:nvPr/>
          </p:nvSpPr>
          <p:spPr>
            <a:xfrm>
              <a:off x="5768009"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B0833A19-4AF2-2E42-BE4B-2B92B10B6F33}"/>
                </a:ext>
              </a:extLst>
            </p:cNvPr>
            <p:cNvSpPr/>
            <p:nvPr/>
          </p:nvSpPr>
          <p:spPr>
            <a:xfrm>
              <a:off x="6149008"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94055BC5-EE28-764F-87D5-E281193A63D0}"/>
                </a:ext>
              </a:extLst>
            </p:cNvPr>
            <p:cNvSpPr/>
            <p:nvPr/>
          </p:nvSpPr>
          <p:spPr>
            <a:xfrm>
              <a:off x="6520068"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8D7CAC62-B94D-6C4D-BC0C-5591B5897FC7}"/>
                </a:ext>
              </a:extLst>
            </p:cNvPr>
            <p:cNvSpPr/>
            <p:nvPr/>
          </p:nvSpPr>
          <p:spPr>
            <a:xfrm>
              <a:off x="5768009"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982FB136-EBDD-4048-B776-3E59C78ECCC3}"/>
                </a:ext>
              </a:extLst>
            </p:cNvPr>
            <p:cNvSpPr/>
            <p:nvPr/>
          </p:nvSpPr>
          <p:spPr>
            <a:xfrm>
              <a:off x="6149008"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3DFA19A-BF66-AA4F-9DBB-5530B4B5CD4E}"/>
                </a:ext>
              </a:extLst>
            </p:cNvPr>
            <p:cNvSpPr/>
            <p:nvPr/>
          </p:nvSpPr>
          <p:spPr>
            <a:xfrm>
              <a:off x="6526692"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3FAFB640-921A-A043-8CE4-6CDA0368BC24}"/>
                </a:ext>
              </a:extLst>
            </p:cNvPr>
            <p:cNvSpPr/>
            <p:nvPr/>
          </p:nvSpPr>
          <p:spPr>
            <a:xfrm>
              <a:off x="4706596" y="4731025"/>
              <a:ext cx="119269" cy="1192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7A13180B-E44D-8C48-8E43-2F3624641D39}"/>
                </a:ext>
              </a:extLst>
            </p:cNvPr>
            <p:cNvSpPr/>
            <p:nvPr/>
          </p:nvSpPr>
          <p:spPr>
            <a:xfrm>
              <a:off x="4981586" y="4731025"/>
              <a:ext cx="119269" cy="1192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BA98E2E-87BD-2B4C-938A-1F47BB8E8C75}"/>
                </a:ext>
              </a:extLst>
            </p:cNvPr>
            <p:cNvSpPr/>
            <p:nvPr/>
          </p:nvSpPr>
          <p:spPr>
            <a:xfrm>
              <a:off x="5256576" y="4735963"/>
              <a:ext cx="119269" cy="1192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Left Brace 52">
              <a:extLst>
                <a:ext uri="{FF2B5EF4-FFF2-40B4-BE49-F238E27FC236}">
                  <a16:creationId xmlns:a16="http://schemas.microsoft.com/office/drawing/2014/main" id="{A092D8E0-BA65-044A-A070-DB655E8BCCE2}"/>
                </a:ext>
              </a:extLst>
            </p:cNvPr>
            <p:cNvSpPr/>
            <p:nvPr/>
          </p:nvSpPr>
          <p:spPr>
            <a:xfrm rot="16200000">
              <a:off x="4367423" y="3624190"/>
              <a:ext cx="263357" cy="4678013"/>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4" name="TextBox 53">
              <a:extLst>
                <a:ext uri="{FF2B5EF4-FFF2-40B4-BE49-F238E27FC236}">
                  <a16:creationId xmlns:a16="http://schemas.microsoft.com/office/drawing/2014/main" id="{779AA25E-370F-5E4B-9BDC-AD99D15F4A23}"/>
                </a:ext>
              </a:extLst>
            </p:cNvPr>
            <p:cNvSpPr txBox="1"/>
            <p:nvPr/>
          </p:nvSpPr>
          <p:spPr>
            <a:xfrm>
              <a:off x="4284686" y="6107343"/>
              <a:ext cx="421910" cy="369332"/>
            </a:xfrm>
            <a:prstGeom prst="rect">
              <a:avLst/>
            </a:prstGeom>
            <a:noFill/>
          </p:spPr>
          <p:txBody>
            <a:bodyPr wrap="none" rtlCol="0">
              <a:spAutoFit/>
            </a:bodyPr>
            <a:lstStyle/>
            <a:p>
              <a:r>
                <a:rPr lang="en-US" b="1" i="1" dirty="0">
                  <a:solidFill>
                    <a:schemeClr val="accent1"/>
                  </a:solidFill>
                </a:rPr>
                <a:t>62</a:t>
              </a:r>
            </a:p>
          </p:txBody>
        </p:sp>
        <p:sp>
          <p:nvSpPr>
            <p:cNvPr id="55" name="Right Brace 54">
              <a:extLst>
                <a:ext uri="{FF2B5EF4-FFF2-40B4-BE49-F238E27FC236}">
                  <a16:creationId xmlns:a16="http://schemas.microsoft.com/office/drawing/2014/main" id="{8732B4A6-B302-7E49-8160-7BC036240D16}"/>
                </a:ext>
              </a:extLst>
            </p:cNvPr>
            <p:cNvSpPr/>
            <p:nvPr/>
          </p:nvSpPr>
          <p:spPr>
            <a:xfrm>
              <a:off x="6977270" y="3876259"/>
              <a:ext cx="238539" cy="1841145"/>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TextBox 55">
              <a:extLst>
                <a:ext uri="{FF2B5EF4-FFF2-40B4-BE49-F238E27FC236}">
                  <a16:creationId xmlns:a16="http://schemas.microsoft.com/office/drawing/2014/main" id="{204E6ADE-AD02-3748-8E84-82AE66BA5524}"/>
                </a:ext>
              </a:extLst>
            </p:cNvPr>
            <p:cNvSpPr txBox="1"/>
            <p:nvPr/>
          </p:nvSpPr>
          <p:spPr>
            <a:xfrm>
              <a:off x="7229068" y="4605993"/>
              <a:ext cx="303288" cy="369332"/>
            </a:xfrm>
            <a:prstGeom prst="rect">
              <a:avLst/>
            </a:prstGeom>
            <a:noFill/>
          </p:spPr>
          <p:txBody>
            <a:bodyPr wrap="none" rtlCol="0">
              <a:spAutoFit/>
            </a:bodyPr>
            <a:lstStyle/>
            <a:p>
              <a:r>
                <a:rPr lang="en-US" b="1" i="1" dirty="0">
                  <a:solidFill>
                    <a:schemeClr val="accent1"/>
                  </a:solidFill>
                </a:rPr>
                <a:t>5</a:t>
              </a:r>
            </a:p>
          </p:txBody>
        </p:sp>
      </p:grpSp>
      <p:sp>
        <p:nvSpPr>
          <p:cNvPr id="2" name="Rounded Rectangle 1">
            <a:extLst>
              <a:ext uri="{FF2B5EF4-FFF2-40B4-BE49-F238E27FC236}">
                <a16:creationId xmlns:a16="http://schemas.microsoft.com/office/drawing/2014/main" id="{4CE49930-CF67-6C4D-A57F-D6D5AE72018E}"/>
              </a:ext>
            </a:extLst>
          </p:cNvPr>
          <p:cNvSpPr/>
          <p:nvPr/>
        </p:nvSpPr>
        <p:spPr>
          <a:xfrm>
            <a:off x="1943532" y="1921011"/>
            <a:ext cx="1930099" cy="1929504"/>
          </a:xfrm>
          <a:prstGeom prst="roundRect">
            <a:avLst>
              <a:gd name="adj" fmla="val 4989"/>
            </a:avLst>
          </a:prstGeom>
          <a:solidFill>
            <a:srgbClr val="F083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ounded Rectangle 58">
            <a:extLst>
              <a:ext uri="{FF2B5EF4-FFF2-40B4-BE49-F238E27FC236}">
                <a16:creationId xmlns:a16="http://schemas.microsoft.com/office/drawing/2014/main" id="{B089D6D7-0A14-CF44-A70D-2AEDF04163F4}"/>
              </a:ext>
            </a:extLst>
          </p:cNvPr>
          <p:cNvSpPr/>
          <p:nvPr/>
        </p:nvSpPr>
        <p:spPr>
          <a:xfrm>
            <a:off x="2330953" y="1920437"/>
            <a:ext cx="1930099" cy="1929504"/>
          </a:xfrm>
          <a:prstGeom prst="roundRect">
            <a:avLst>
              <a:gd name="adj" fmla="val 4989"/>
            </a:avLst>
          </a:prstGeom>
          <a:solidFill>
            <a:srgbClr val="F083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Content Placeholder 6">
            <a:extLst>
              <a:ext uri="{FF2B5EF4-FFF2-40B4-BE49-F238E27FC236}">
                <a16:creationId xmlns:a16="http://schemas.microsoft.com/office/drawing/2014/main" id="{EFA2AB7C-804F-CE4B-B258-221D40EB5DBB}"/>
              </a:ext>
            </a:extLst>
          </p:cNvPr>
          <p:cNvSpPr txBox="1">
            <a:spLocks/>
          </p:cNvSpPr>
          <p:nvPr/>
        </p:nvSpPr>
        <p:spPr>
          <a:xfrm>
            <a:off x="494024" y="4599176"/>
            <a:ext cx="4927372" cy="1961644"/>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120000"/>
              </a:lnSpc>
              <a:spcBef>
                <a:spcPts val="1000"/>
              </a:spcBef>
              <a:buClr>
                <a:schemeClr val="accent1"/>
              </a:buClr>
              <a:buSzPct val="100000"/>
              <a:buFont typeface="Calibri" panose="020F050202020403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900" b="1" i="1" dirty="0"/>
              <a:t>Implementation:</a:t>
            </a:r>
          </a:p>
          <a:p>
            <a:pPr>
              <a:lnSpc>
                <a:spcPct val="150000"/>
              </a:lnSpc>
            </a:pPr>
            <a:r>
              <a:rPr lang="en-US" sz="2300" dirty="0"/>
              <a:t>Conv1: </a:t>
            </a:r>
            <a:r>
              <a:rPr lang="en-US" sz="2300" dirty="0" err="1"/>
              <a:t>kernel_size</a:t>
            </a:r>
            <a:r>
              <a:rPr lang="en-US" sz="2300" dirty="0"/>
              <a:t>=(5,5), filters=16, stride=1, ac=</a:t>
            </a:r>
            <a:r>
              <a:rPr lang="en-US" sz="2300" dirty="0" err="1"/>
              <a:t>relu</a:t>
            </a:r>
            <a:endParaRPr lang="en-US" sz="2300" dirty="0"/>
          </a:p>
          <a:p>
            <a:pPr>
              <a:lnSpc>
                <a:spcPct val="150000"/>
              </a:lnSpc>
            </a:pPr>
            <a:r>
              <a:rPr lang="en-US" sz="2300" dirty="0"/>
              <a:t>Conv2: </a:t>
            </a:r>
            <a:r>
              <a:rPr lang="en-US" sz="2300" dirty="0" err="1"/>
              <a:t>kernel_size</a:t>
            </a:r>
            <a:r>
              <a:rPr lang="en-US" sz="2300" dirty="0"/>
              <a:t>=(3,3), filters=32, stride=1, ac=</a:t>
            </a:r>
            <a:r>
              <a:rPr lang="en-US" sz="2300" dirty="0" err="1"/>
              <a:t>relu</a:t>
            </a:r>
            <a:endParaRPr lang="en-US" sz="2300" dirty="0"/>
          </a:p>
          <a:p>
            <a:pPr>
              <a:lnSpc>
                <a:spcPct val="150000"/>
              </a:lnSpc>
            </a:pPr>
            <a:r>
              <a:rPr lang="en-US" sz="2300" dirty="0"/>
              <a:t>Fully-connected Layer: units=4, ac=sigmoid</a:t>
            </a:r>
          </a:p>
        </p:txBody>
      </p:sp>
      <p:sp>
        <p:nvSpPr>
          <p:cNvPr id="62" name="Content Placeholder 6">
            <a:extLst>
              <a:ext uri="{FF2B5EF4-FFF2-40B4-BE49-F238E27FC236}">
                <a16:creationId xmlns:a16="http://schemas.microsoft.com/office/drawing/2014/main" id="{2DE05E1F-9584-F641-B046-B80779D2E77C}"/>
              </a:ext>
            </a:extLst>
          </p:cNvPr>
          <p:cNvSpPr txBox="1">
            <a:spLocks/>
          </p:cNvSpPr>
          <p:nvPr/>
        </p:nvSpPr>
        <p:spPr>
          <a:xfrm>
            <a:off x="5516636" y="4486137"/>
            <a:ext cx="3349551" cy="1632549"/>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Clr>
                <a:schemeClr val="accent1"/>
              </a:buClr>
              <a:buSzPct val="100000"/>
              <a:buFont typeface="Calibri" panose="020F050202020403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endParaRPr lang="en-US" dirty="0"/>
          </a:p>
          <a:p>
            <a:pPr>
              <a:lnSpc>
                <a:spcPct val="150000"/>
              </a:lnSpc>
            </a:pPr>
            <a:r>
              <a:rPr lang="en-US" sz="1600" dirty="0"/>
              <a:t>Pool1: </a:t>
            </a:r>
            <a:r>
              <a:rPr lang="en-US" sz="1600" dirty="0" err="1"/>
              <a:t>pool_size</a:t>
            </a:r>
            <a:r>
              <a:rPr lang="en-US" sz="1600" dirty="0"/>
              <a:t>=(2,2), stride=2</a:t>
            </a:r>
          </a:p>
          <a:p>
            <a:pPr>
              <a:lnSpc>
                <a:spcPct val="150000"/>
              </a:lnSpc>
            </a:pPr>
            <a:r>
              <a:rPr lang="en-US" sz="1600" dirty="0"/>
              <a:t>Pool2: </a:t>
            </a:r>
            <a:r>
              <a:rPr lang="en-US" sz="1600" dirty="0" err="1"/>
              <a:t>pool_size</a:t>
            </a:r>
            <a:r>
              <a:rPr lang="en-US" sz="1600" dirty="0"/>
              <a:t>=(3,3), stride=2</a:t>
            </a:r>
          </a:p>
        </p:txBody>
      </p:sp>
    </p:spTree>
    <p:extLst>
      <p:ext uri="{BB962C8B-B14F-4D97-AF65-F5344CB8AC3E}">
        <p14:creationId xmlns:p14="http://schemas.microsoft.com/office/powerpoint/2010/main" val="71835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5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59" grpId="0" animBg="1"/>
      <p:bldP spid="59" grpId="1" animBg="1"/>
      <p:bldP spid="61" grpId="0"/>
      <p:bldP spid="6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CNN experiments</a:t>
            </a:r>
            <a:endParaRPr lang="en-US" dirty="0"/>
          </a:p>
        </p:txBody>
      </p:sp>
      <p:pic>
        <p:nvPicPr>
          <p:cNvPr id="63" name="Picture 62">
            <a:extLst>
              <a:ext uri="{FF2B5EF4-FFF2-40B4-BE49-F238E27FC236}">
                <a16:creationId xmlns:a16="http://schemas.microsoft.com/office/drawing/2014/main" id="{B0ADBEE4-6F57-1E46-82A2-D4B6BF583D83}"/>
              </a:ext>
            </a:extLst>
          </p:cNvPr>
          <p:cNvPicPr>
            <a:picLocks noChangeAspect="1"/>
          </p:cNvPicPr>
          <p:nvPr/>
        </p:nvPicPr>
        <p:blipFill>
          <a:blip r:embed="rId2"/>
          <a:stretch>
            <a:fillRect/>
          </a:stretch>
        </p:blipFill>
        <p:spPr>
          <a:xfrm>
            <a:off x="391155" y="2157730"/>
            <a:ext cx="8312103" cy="3566160"/>
          </a:xfrm>
          <a:prstGeom prst="rect">
            <a:avLst/>
          </a:prstGeom>
        </p:spPr>
      </p:pic>
    </p:spTree>
    <p:extLst>
      <p:ext uri="{BB962C8B-B14F-4D97-AF65-F5344CB8AC3E}">
        <p14:creationId xmlns:p14="http://schemas.microsoft.com/office/powerpoint/2010/main" val="25685355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Apply RNN</a:t>
            </a:r>
            <a:endParaRPr lang="en-US" dirty="0"/>
          </a:p>
        </p:txBody>
      </p:sp>
      <p:grpSp>
        <p:nvGrpSpPr>
          <p:cNvPr id="4" name="Group 3">
            <a:extLst>
              <a:ext uri="{FF2B5EF4-FFF2-40B4-BE49-F238E27FC236}">
                <a16:creationId xmlns:a16="http://schemas.microsoft.com/office/drawing/2014/main" id="{668015DF-33C6-2843-8E8B-F545AF115031}"/>
              </a:ext>
            </a:extLst>
          </p:cNvPr>
          <p:cNvGrpSpPr/>
          <p:nvPr/>
        </p:nvGrpSpPr>
        <p:grpSpPr>
          <a:xfrm>
            <a:off x="2588334" y="1983916"/>
            <a:ext cx="5372261" cy="2600416"/>
            <a:chOff x="2160095" y="3876259"/>
            <a:chExt cx="5372261" cy="2600416"/>
          </a:xfrm>
        </p:grpSpPr>
        <p:sp>
          <p:nvSpPr>
            <p:cNvPr id="5" name="Rectangle 4">
              <a:extLst>
                <a:ext uri="{FF2B5EF4-FFF2-40B4-BE49-F238E27FC236}">
                  <a16:creationId xmlns:a16="http://schemas.microsoft.com/office/drawing/2014/main" id="{8170A7B1-0420-C947-85D8-65D2A92874B3}"/>
                </a:ext>
              </a:extLst>
            </p:cNvPr>
            <p:cNvSpPr/>
            <p:nvPr/>
          </p:nvSpPr>
          <p:spPr>
            <a:xfrm>
              <a:off x="2166731"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7DAD340-9B06-D248-A3EB-E1F18BC8B08D}"/>
                </a:ext>
              </a:extLst>
            </p:cNvPr>
            <p:cNvSpPr/>
            <p:nvPr/>
          </p:nvSpPr>
          <p:spPr>
            <a:xfrm>
              <a:off x="2547730"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231DE17-AA96-0A47-8A87-4D7FF3A16A21}"/>
                </a:ext>
              </a:extLst>
            </p:cNvPr>
            <p:cNvSpPr/>
            <p:nvPr/>
          </p:nvSpPr>
          <p:spPr>
            <a:xfrm>
              <a:off x="2918790"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9A27A5F-CDCD-6949-BA16-4FFF9705844A}"/>
                </a:ext>
              </a:extLst>
            </p:cNvPr>
            <p:cNvSpPr/>
            <p:nvPr/>
          </p:nvSpPr>
          <p:spPr>
            <a:xfrm>
              <a:off x="2166731"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F419297-50D2-C74A-89DD-A904F7AA2608}"/>
                </a:ext>
              </a:extLst>
            </p:cNvPr>
            <p:cNvSpPr/>
            <p:nvPr/>
          </p:nvSpPr>
          <p:spPr>
            <a:xfrm>
              <a:off x="2547730"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F99FF46-F6CF-4646-BAD2-BA6A33C69C66}"/>
                </a:ext>
              </a:extLst>
            </p:cNvPr>
            <p:cNvSpPr/>
            <p:nvPr/>
          </p:nvSpPr>
          <p:spPr>
            <a:xfrm>
              <a:off x="2925414"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B7B4AB-9482-B94A-90B9-3A853E18C4C2}"/>
                </a:ext>
              </a:extLst>
            </p:cNvPr>
            <p:cNvSpPr/>
            <p:nvPr/>
          </p:nvSpPr>
          <p:spPr>
            <a:xfrm>
              <a:off x="2166731"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607C2DB-C97D-104F-81E5-C2D0A5158A80}"/>
                </a:ext>
              </a:extLst>
            </p:cNvPr>
            <p:cNvSpPr/>
            <p:nvPr/>
          </p:nvSpPr>
          <p:spPr>
            <a:xfrm>
              <a:off x="2544418"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D8F3328-105D-9A44-AD61-D7094D1E4BA6}"/>
                </a:ext>
              </a:extLst>
            </p:cNvPr>
            <p:cNvSpPr/>
            <p:nvPr/>
          </p:nvSpPr>
          <p:spPr>
            <a:xfrm>
              <a:off x="2922105"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5BFE2E-35CE-C64B-AE52-34FA00110902}"/>
                </a:ext>
              </a:extLst>
            </p:cNvPr>
            <p:cNvSpPr/>
            <p:nvPr/>
          </p:nvSpPr>
          <p:spPr>
            <a:xfrm>
              <a:off x="2166731"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E9F5626-FBC4-4347-9666-3F96555C16C8}"/>
                </a:ext>
              </a:extLst>
            </p:cNvPr>
            <p:cNvSpPr/>
            <p:nvPr/>
          </p:nvSpPr>
          <p:spPr>
            <a:xfrm>
              <a:off x="2547730"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E56EC61-7E00-0240-872B-0599D6E8184A}"/>
                </a:ext>
              </a:extLst>
            </p:cNvPr>
            <p:cNvSpPr/>
            <p:nvPr/>
          </p:nvSpPr>
          <p:spPr>
            <a:xfrm>
              <a:off x="2918790"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BFE551E-009C-D44E-B256-2BF10D98CCDD}"/>
                </a:ext>
              </a:extLst>
            </p:cNvPr>
            <p:cNvSpPr/>
            <p:nvPr/>
          </p:nvSpPr>
          <p:spPr>
            <a:xfrm>
              <a:off x="2166731"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87E76F2-A03B-D243-912A-863C4430867E}"/>
                </a:ext>
              </a:extLst>
            </p:cNvPr>
            <p:cNvSpPr/>
            <p:nvPr/>
          </p:nvSpPr>
          <p:spPr>
            <a:xfrm>
              <a:off x="2547730"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54ECD6-ABC6-DF49-969B-D896655C27EF}"/>
                </a:ext>
              </a:extLst>
            </p:cNvPr>
            <p:cNvSpPr/>
            <p:nvPr/>
          </p:nvSpPr>
          <p:spPr>
            <a:xfrm>
              <a:off x="2925414"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C8396FE-6C02-9849-90F3-D27EB5D39E35}"/>
                </a:ext>
              </a:extLst>
            </p:cNvPr>
            <p:cNvSpPr/>
            <p:nvPr/>
          </p:nvSpPr>
          <p:spPr>
            <a:xfrm>
              <a:off x="3303098"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0846AF7-519C-9645-AA09-5986121AEC28}"/>
                </a:ext>
              </a:extLst>
            </p:cNvPr>
            <p:cNvSpPr/>
            <p:nvPr/>
          </p:nvSpPr>
          <p:spPr>
            <a:xfrm>
              <a:off x="3684097"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FA59C47-B8FE-8B49-9A19-242652586332}"/>
                </a:ext>
              </a:extLst>
            </p:cNvPr>
            <p:cNvSpPr/>
            <p:nvPr/>
          </p:nvSpPr>
          <p:spPr>
            <a:xfrm>
              <a:off x="4055157"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419EDD4-64A7-1240-9B2C-EF3F541878B4}"/>
                </a:ext>
              </a:extLst>
            </p:cNvPr>
            <p:cNvSpPr/>
            <p:nvPr/>
          </p:nvSpPr>
          <p:spPr>
            <a:xfrm>
              <a:off x="3303098"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7D73DC3-FA52-7C4A-B204-D914306C278A}"/>
                </a:ext>
              </a:extLst>
            </p:cNvPr>
            <p:cNvSpPr/>
            <p:nvPr/>
          </p:nvSpPr>
          <p:spPr>
            <a:xfrm>
              <a:off x="3684097"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95F5132-556E-AD41-9F8D-613F38C719EC}"/>
                </a:ext>
              </a:extLst>
            </p:cNvPr>
            <p:cNvSpPr/>
            <p:nvPr/>
          </p:nvSpPr>
          <p:spPr>
            <a:xfrm>
              <a:off x="4061781"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EC1CD47-B418-D648-868C-0FE527C8356D}"/>
                </a:ext>
              </a:extLst>
            </p:cNvPr>
            <p:cNvSpPr/>
            <p:nvPr/>
          </p:nvSpPr>
          <p:spPr>
            <a:xfrm>
              <a:off x="3303098"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4F35D6B-3688-2544-9982-1391009A6208}"/>
                </a:ext>
              </a:extLst>
            </p:cNvPr>
            <p:cNvSpPr/>
            <p:nvPr/>
          </p:nvSpPr>
          <p:spPr>
            <a:xfrm>
              <a:off x="3680785"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50DEA9E7-3FD2-B241-A852-AD947E0879FF}"/>
                </a:ext>
              </a:extLst>
            </p:cNvPr>
            <p:cNvSpPr/>
            <p:nvPr/>
          </p:nvSpPr>
          <p:spPr>
            <a:xfrm>
              <a:off x="4058472"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8C9F881-2F60-294F-96F6-C375FD54B308}"/>
                </a:ext>
              </a:extLst>
            </p:cNvPr>
            <p:cNvSpPr/>
            <p:nvPr/>
          </p:nvSpPr>
          <p:spPr>
            <a:xfrm>
              <a:off x="3303098"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AE83A4D-9D29-6743-8360-8711206EC7B7}"/>
                </a:ext>
              </a:extLst>
            </p:cNvPr>
            <p:cNvSpPr/>
            <p:nvPr/>
          </p:nvSpPr>
          <p:spPr>
            <a:xfrm>
              <a:off x="3684097"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F758959-8E8D-D941-948A-72A575205019}"/>
                </a:ext>
              </a:extLst>
            </p:cNvPr>
            <p:cNvSpPr/>
            <p:nvPr/>
          </p:nvSpPr>
          <p:spPr>
            <a:xfrm>
              <a:off x="4055157"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608BE00-6000-0E46-ACC1-B04805677768}"/>
                </a:ext>
              </a:extLst>
            </p:cNvPr>
            <p:cNvSpPr/>
            <p:nvPr/>
          </p:nvSpPr>
          <p:spPr>
            <a:xfrm>
              <a:off x="3303098"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9FEB7B4D-6E2B-6B4A-8265-6BC631974427}"/>
                </a:ext>
              </a:extLst>
            </p:cNvPr>
            <p:cNvSpPr/>
            <p:nvPr/>
          </p:nvSpPr>
          <p:spPr>
            <a:xfrm>
              <a:off x="3684097"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0902F209-C8C3-D943-BF52-03312E78BEAE}"/>
                </a:ext>
              </a:extLst>
            </p:cNvPr>
            <p:cNvSpPr/>
            <p:nvPr/>
          </p:nvSpPr>
          <p:spPr>
            <a:xfrm>
              <a:off x="4061781"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6CD4D4D-51CB-D743-AF6D-CA68427E8C49}"/>
                </a:ext>
              </a:extLst>
            </p:cNvPr>
            <p:cNvSpPr/>
            <p:nvPr/>
          </p:nvSpPr>
          <p:spPr>
            <a:xfrm>
              <a:off x="5768009"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36F490BC-60B0-9B4B-8A4D-799C11DD3559}"/>
                </a:ext>
              </a:extLst>
            </p:cNvPr>
            <p:cNvSpPr/>
            <p:nvPr/>
          </p:nvSpPr>
          <p:spPr>
            <a:xfrm>
              <a:off x="6149008"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D25D771-52AD-2E48-9A68-E5F2126A9A9E}"/>
                </a:ext>
              </a:extLst>
            </p:cNvPr>
            <p:cNvSpPr/>
            <p:nvPr/>
          </p:nvSpPr>
          <p:spPr>
            <a:xfrm>
              <a:off x="6520068" y="3876260"/>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26E52826-AF6E-2B4A-BE64-3F16E8C036AF}"/>
                </a:ext>
              </a:extLst>
            </p:cNvPr>
            <p:cNvSpPr/>
            <p:nvPr/>
          </p:nvSpPr>
          <p:spPr>
            <a:xfrm>
              <a:off x="5768009"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DE58B76-EAEB-934F-BC34-201BBD0E1E4A}"/>
                </a:ext>
              </a:extLst>
            </p:cNvPr>
            <p:cNvSpPr/>
            <p:nvPr/>
          </p:nvSpPr>
          <p:spPr>
            <a:xfrm>
              <a:off x="6149008"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A96743CB-4273-2E4F-9BCD-59C9ED4572EB}"/>
                </a:ext>
              </a:extLst>
            </p:cNvPr>
            <p:cNvSpPr/>
            <p:nvPr/>
          </p:nvSpPr>
          <p:spPr>
            <a:xfrm>
              <a:off x="6526692" y="4256416"/>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481554F-3AC7-C24A-9435-0483E30DC0EC}"/>
                </a:ext>
              </a:extLst>
            </p:cNvPr>
            <p:cNvSpPr/>
            <p:nvPr/>
          </p:nvSpPr>
          <p:spPr>
            <a:xfrm>
              <a:off x="5768009"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15823493-6F1D-D44F-A606-F28F2123D414}"/>
                </a:ext>
              </a:extLst>
            </p:cNvPr>
            <p:cNvSpPr/>
            <p:nvPr/>
          </p:nvSpPr>
          <p:spPr>
            <a:xfrm>
              <a:off x="6145696"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A6B35F19-B5BD-C447-85BA-B82EF445677B}"/>
                </a:ext>
              </a:extLst>
            </p:cNvPr>
            <p:cNvSpPr/>
            <p:nvPr/>
          </p:nvSpPr>
          <p:spPr>
            <a:xfrm>
              <a:off x="6523383" y="4636572"/>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1F04EC5E-8A22-4444-A004-2A3A5D36AF06}"/>
                </a:ext>
              </a:extLst>
            </p:cNvPr>
            <p:cNvSpPr/>
            <p:nvPr/>
          </p:nvSpPr>
          <p:spPr>
            <a:xfrm>
              <a:off x="5768009"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B0833A19-4AF2-2E42-BE4B-2B92B10B6F33}"/>
                </a:ext>
              </a:extLst>
            </p:cNvPr>
            <p:cNvSpPr/>
            <p:nvPr/>
          </p:nvSpPr>
          <p:spPr>
            <a:xfrm>
              <a:off x="6149008"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94055BC5-EE28-764F-87D5-E281193A63D0}"/>
                </a:ext>
              </a:extLst>
            </p:cNvPr>
            <p:cNvSpPr/>
            <p:nvPr/>
          </p:nvSpPr>
          <p:spPr>
            <a:xfrm>
              <a:off x="6520068" y="5019197"/>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8D7CAC62-B94D-6C4D-BC0C-5591B5897FC7}"/>
                </a:ext>
              </a:extLst>
            </p:cNvPr>
            <p:cNvSpPr/>
            <p:nvPr/>
          </p:nvSpPr>
          <p:spPr>
            <a:xfrm>
              <a:off x="5768009"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982FB136-EBDD-4048-B776-3E59C78ECCC3}"/>
                </a:ext>
              </a:extLst>
            </p:cNvPr>
            <p:cNvSpPr/>
            <p:nvPr/>
          </p:nvSpPr>
          <p:spPr>
            <a:xfrm>
              <a:off x="6149008"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3DFA19A-BF66-AA4F-9DBB-5530B4B5CD4E}"/>
                </a:ext>
              </a:extLst>
            </p:cNvPr>
            <p:cNvSpPr/>
            <p:nvPr/>
          </p:nvSpPr>
          <p:spPr>
            <a:xfrm>
              <a:off x="6526692" y="5399353"/>
              <a:ext cx="318052" cy="31805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3FAFB640-921A-A043-8CE4-6CDA0368BC24}"/>
                </a:ext>
              </a:extLst>
            </p:cNvPr>
            <p:cNvSpPr/>
            <p:nvPr/>
          </p:nvSpPr>
          <p:spPr>
            <a:xfrm>
              <a:off x="4706596" y="4731025"/>
              <a:ext cx="119269" cy="1192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7A13180B-E44D-8C48-8E43-2F3624641D39}"/>
                </a:ext>
              </a:extLst>
            </p:cNvPr>
            <p:cNvSpPr/>
            <p:nvPr/>
          </p:nvSpPr>
          <p:spPr>
            <a:xfrm>
              <a:off x="4981586" y="4731025"/>
              <a:ext cx="119269" cy="1192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BA98E2E-87BD-2B4C-938A-1F47BB8E8C75}"/>
                </a:ext>
              </a:extLst>
            </p:cNvPr>
            <p:cNvSpPr/>
            <p:nvPr/>
          </p:nvSpPr>
          <p:spPr>
            <a:xfrm>
              <a:off x="5256576" y="4735963"/>
              <a:ext cx="119269" cy="11926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Left Brace 52">
              <a:extLst>
                <a:ext uri="{FF2B5EF4-FFF2-40B4-BE49-F238E27FC236}">
                  <a16:creationId xmlns:a16="http://schemas.microsoft.com/office/drawing/2014/main" id="{A092D8E0-BA65-044A-A070-DB655E8BCCE2}"/>
                </a:ext>
              </a:extLst>
            </p:cNvPr>
            <p:cNvSpPr/>
            <p:nvPr/>
          </p:nvSpPr>
          <p:spPr>
            <a:xfrm rot="16200000">
              <a:off x="4367423" y="3624190"/>
              <a:ext cx="263357" cy="4678013"/>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4" name="TextBox 53">
              <a:extLst>
                <a:ext uri="{FF2B5EF4-FFF2-40B4-BE49-F238E27FC236}">
                  <a16:creationId xmlns:a16="http://schemas.microsoft.com/office/drawing/2014/main" id="{779AA25E-370F-5E4B-9BDC-AD99D15F4A23}"/>
                </a:ext>
              </a:extLst>
            </p:cNvPr>
            <p:cNvSpPr txBox="1"/>
            <p:nvPr/>
          </p:nvSpPr>
          <p:spPr>
            <a:xfrm>
              <a:off x="4284686" y="6107343"/>
              <a:ext cx="421910" cy="369332"/>
            </a:xfrm>
            <a:prstGeom prst="rect">
              <a:avLst/>
            </a:prstGeom>
            <a:noFill/>
          </p:spPr>
          <p:txBody>
            <a:bodyPr wrap="none" rtlCol="0">
              <a:spAutoFit/>
            </a:bodyPr>
            <a:lstStyle/>
            <a:p>
              <a:r>
                <a:rPr lang="en-US" b="1" i="1" dirty="0">
                  <a:solidFill>
                    <a:schemeClr val="accent1"/>
                  </a:solidFill>
                </a:rPr>
                <a:t>62</a:t>
              </a:r>
            </a:p>
          </p:txBody>
        </p:sp>
        <p:sp>
          <p:nvSpPr>
            <p:cNvPr id="55" name="Right Brace 54">
              <a:extLst>
                <a:ext uri="{FF2B5EF4-FFF2-40B4-BE49-F238E27FC236}">
                  <a16:creationId xmlns:a16="http://schemas.microsoft.com/office/drawing/2014/main" id="{8732B4A6-B302-7E49-8160-7BC036240D16}"/>
                </a:ext>
              </a:extLst>
            </p:cNvPr>
            <p:cNvSpPr/>
            <p:nvPr/>
          </p:nvSpPr>
          <p:spPr>
            <a:xfrm>
              <a:off x="6977270" y="3876259"/>
              <a:ext cx="238539" cy="1841145"/>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TextBox 55">
              <a:extLst>
                <a:ext uri="{FF2B5EF4-FFF2-40B4-BE49-F238E27FC236}">
                  <a16:creationId xmlns:a16="http://schemas.microsoft.com/office/drawing/2014/main" id="{204E6ADE-AD02-3748-8E84-82AE66BA5524}"/>
                </a:ext>
              </a:extLst>
            </p:cNvPr>
            <p:cNvSpPr txBox="1"/>
            <p:nvPr/>
          </p:nvSpPr>
          <p:spPr>
            <a:xfrm>
              <a:off x="7229068" y="4605993"/>
              <a:ext cx="303288" cy="369332"/>
            </a:xfrm>
            <a:prstGeom prst="rect">
              <a:avLst/>
            </a:prstGeom>
            <a:noFill/>
          </p:spPr>
          <p:txBody>
            <a:bodyPr wrap="none" rtlCol="0">
              <a:spAutoFit/>
            </a:bodyPr>
            <a:lstStyle/>
            <a:p>
              <a:r>
                <a:rPr lang="en-US" b="1" i="1" dirty="0">
                  <a:solidFill>
                    <a:schemeClr val="accent1"/>
                  </a:solidFill>
                </a:rPr>
                <a:t>5</a:t>
              </a:r>
            </a:p>
          </p:txBody>
        </p:sp>
      </p:grpSp>
      <p:sp>
        <p:nvSpPr>
          <p:cNvPr id="61" name="Content Placeholder 6">
            <a:extLst>
              <a:ext uri="{FF2B5EF4-FFF2-40B4-BE49-F238E27FC236}">
                <a16:creationId xmlns:a16="http://schemas.microsoft.com/office/drawing/2014/main" id="{EFA2AB7C-804F-CE4B-B258-221D40EB5DBB}"/>
              </a:ext>
            </a:extLst>
          </p:cNvPr>
          <p:cNvSpPr txBox="1">
            <a:spLocks/>
          </p:cNvSpPr>
          <p:nvPr/>
        </p:nvSpPr>
        <p:spPr>
          <a:xfrm>
            <a:off x="494025" y="4588468"/>
            <a:ext cx="8372163" cy="1632549"/>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Clr>
                <a:schemeClr val="accent1"/>
              </a:buClr>
              <a:buSzPct val="100000"/>
              <a:buFont typeface="Calibri" panose="020F050202020403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Calibri" panose="020F050202020403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b="1" i="1" dirty="0"/>
              <a:t>Implementation:</a:t>
            </a:r>
          </a:p>
          <a:p>
            <a:pPr>
              <a:lnSpc>
                <a:spcPct val="150000"/>
              </a:lnSpc>
            </a:pPr>
            <a:r>
              <a:rPr lang="en-US" sz="1800" dirty="0"/>
              <a:t>The latent size of the bidirectional LSTM cell is 32</a:t>
            </a:r>
          </a:p>
        </p:txBody>
      </p:sp>
      <p:sp>
        <p:nvSpPr>
          <p:cNvPr id="63" name="Rounded Rectangle 62">
            <a:extLst>
              <a:ext uri="{FF2B5EF4-FFF2-40B4-BE49-F238E27FC236}">
                <a16:creationId xmlns:a16="http://schemas.microsoft.com/office/drawing/2014/main" id="{17E7ECF6-571D-3149-9F4C-57A3E8E779E7}"/>
              </a:ext>
            </a:extLst>
          </p:cNvPr>
          <p:cNvSpPr/>
          <p:nvPr/>
        </p:nvSpPr>
        <p:spPr>
          <a:xfrm>
            <a:off x="2538191" y="1955064"/>
            <a:ext cx="4786421" cy="373231"/>
          </a:xfrm>
          <a:prstGeom prst="roundRect">
            <a:avLst>
              <a:gd name="adj" fmla="val 15067"/>
            </a:avLst>
          </a:prstGeom>
          <a:solidFill>
            <a:srgbClr val="F083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ounded Rectangle 63">
            <a:extLst>
              <a:ext uri="{FF2B5EF4-FFF2-40B4-BE49-F238E27FC236}">
                <a16:creationId xmlns:a16="http://schemas.microsoft.com/office/drawing/2014/main" id="{85A7EF18-6440-124F-876F-08DD64F9FF6B}"/>
              </a:ext>
            </a:extLst>
          </p:cNvPr>
          <p:cNvSpPr/>
          <p:nvPr/>
        </p:nvSpPr>
        <p:spPr>
          <a:xfrm>
            <a:off x="2538190" y="2336483"/>
            <a:ext cx="4786421" cy="373231"/>
          </a:xfrm>
          <a:prstGeom prst="roundRect">
            <a:avLst>
              <a:gd name="adj" fmla="val 15067"/>
            </a:avLst>
          </a:prstGeom>
          <a:solidFill>
            <a:schemeClr val="tx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ounded Rectangle 64">
            <a:extLst>
              <a:ext uri="{FF2B5EF4-FFF2-40B4-BE49-F238E27FC236}">
                <a16:creationId xmlns:a16="http://schemas.microsoft.com/office/drawing/2014/main" id="{B6D3BA2A-4E1B-8F4D-BD5B-7255F1BE93F0}"/>
              </a:ext>
            </a:extLst>
          </p:cNvPr>
          <p:cNvSpPr/>
          <p:nvPr/>
        </p:nvSpPr>
        <p:spPr>
          <a:xfrm>
            <a:off x="2538189" y="2710204"/>
            <a:ext cx="4786421" cy="373231"/>
          </a:xfrm>
          <a:prstGeom prst="roundRect">
            <a:avLst>
              <a:gd name="adj" fmla="val 15067"/>
            </a:avLst>
          </a:prstGeom>
          <a:solidFill>
            <a:schemeClr val="bg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ounded Rectangle 65">
            <a:extLst>
              <a:ext uri="{FF2B5EF4-FFF2-40B4-BE49-F238E27FC236}">
                <a16:creationId xmlns:a16="http://schemas.microsoft.com/office/drawing/2014/main" id="{74F15299-D793-764B-A0D0-54673FB92B4B}"/>
              </a:ext>
            </a:extLst>
          </p:cNvPr>
          <p:cNvSpPr/>
          <p:nvPr/>
        </p:nvSpPr>
        <p:spPr>
          <a:xfrm>
            <a:off x="2538189" y="3099264"/>
            <a:ext cx="4786421" cy="373231"/>
          </a:xfrm>
          <a:prstGeom prst="roundRect">
            <a:avLst>
              <a:gd name="adj" fmla="val 15067"/>
            </a:avLst>
          </a:prstGeom>
          <a:solidFill>
            <a:schemeClr val="accent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ounded Rectangle 66">
            <a:extLst>
              <a:ext uri="{FF2B5EF4-FFF2-40B4-BE49-F238E27FC236}">
                <a16:creationId xmlns:a16="http://schemas.microsoft.com/office/drawing/2014/main" id="{EC35EDE2-7D58-3C44-843E-BFA6A923631A}"/>
              </a:ext>
            </a:extLst>
          </p:cNvPr>
          <p:cNvSpPr/>
          <p:nvPr/>
        </p:nvSpPr>
        <p:spPr>
          <a:xfrm>
            <a:off x="2538188" y="3479420"/>
            <a:ext cx="4786421" cy="373231"/>
          </a:xfrm>
          <a:prstGeom prst="roundRect">
            <a:avLst>
              <a:gd name="adj" fmla="val 15067"/>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8" name="Straight Arrow Connector 67">
            <a:extLst>
              <a:ext uri="{FF2B5EF4-FFF2-40B4-BE49-F238E27FC236}">
                <a16:creationId xmlns:a16="http://schemas.microsoft.com/office/drawing/2014/main" id="{CC80E5B5-6C27-7E41-91BB-C5B87838F205}"/>
              </a:ext>
            </a:extLst>
          </p:cNvPr>
          <p:cNvCxnSpPr>
            <a:cxnSpLocks/>
          </p:cNvCxnSpPr>
          <p:nvPr/>
        </p:nvCxnSpPr>
        <p:spPr>
          <a:xfrm>
            <a:off x="2308860" y="1974927"/>
            <a:ext cx="0" cy="187772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240AFEB4-5437-C840-B978-5407491FADE4}"/>
              </a:ext>
            </a:extLst>
          </p:cNvPr>
          <p:cNvCxnSpPr>
            <a:cxnSpLocks/>
          </p:cNvCxnSpPr>
          <p:nvPr/>
        </p:nvCxnSpPr>
        <p:spPr>
          <a:xfrm flipV="1">
            <a:off x="2141220" y="1971755"/>
            <a:ext cx="0" cy="188089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F5B3A816-C5F6-9340-A3D5-8E74419D3645}"/>
              </a:ext>
            </a:extLst>
          </p:cNvPr>
          <p:cNvSpPr txBox="1"/>
          <p:nvPr/>
        </p:nvSpPr>
        <p:spPr>
          <a:xfrm>
            <a:off x="1071199" y="2709164"/>
            <a:ext cx="1005403" cy="369332"/>
          </a:xfrm>
          <a:prstGeom prst="rect">
            <a:avLst/>
          </a:prstGeom>
          <a:noFill/>
        </p:spPr>
        <p:txBody>
          <a:bodyPr wrap="none" rtlCol="0">
            <a:spAutoFit/>
          </a:bodyPr>
          <a:lstStyle/>
          <a:p>
            <a:r>
              <a:rPr lang="en-US" b="1" i="1" dirty="0">
                <a:solidFill>
                  <a:schemeClr val="accent1"/>
                </a:solidFill>
              </a:rPr>
              <a:t>Bi-LSTM</a:t>
            </a:r>
          </a:p>
        </p:txBody>
      </p:sp>
    </p:spTree>
    <p:extLst>
      <p:ext uri="{BB962C8B-B14F-4D97-AF65-F5344CB8AC3E}">
        <p14:creationId xmlns:p14="http://schemas.microsoft.com/office/powerpoint/2010/main" val="1954988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3" grpId="0" animBg="1"/>
      <p:bldP spid="64" grpId="0" animBg="1"/>
      <p:bldP spid="65" grpId="0" animBg="1"/>
      <p:bldP spid="66" grpId="0" animBg="1"/>
      <p:bldP spid="67" grpId="0" animBg="1"/>
      <p:bldP spid="7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RNN experiments</a:t>
            </a:r>
            <a:endParaRPr lang="en-US" dirty="0"/>
          </a:p>
        </p:txBody>
      </p:sp>
      <p:pic>
        <p:nvPicPr>
          <p:cNvPr id="70" name="Picture 69">
            <a:extLst>
              <a:ext uri="{FF2B5EF4-FFF2-40B4-BE49-F238E27FC236}">
                <a16:creationId xmlns:a16="http://schemas.microsoft.com/office/drawing/2014/main" id="{FAF09906-A4EA-4343-9788-84470957960D}"/>
              </a:ext>
            </a:extLst>
          </p:cNvPr>
          <p:cNvPicPr>
            <a:picLocks noChangeAspect="1"/>
          </p:cNvPicPr>
          <p:nvPr/>
        </p:nvPicPr>
        <p:blipFill>
          <a:blip r:embed="rId2"/>
          <a:stretch>
            <a:fillRect/>
          </a:stretch>
        </p:blipFill>
        <p:spPr>
          <a:xfrm>
            <a:off x="459735" y="2073293"/>
            <a:ext cx="8112765" cy="3881914"/>
          </a:xfrm>
          <a:prstGeom prst="rect">
            <a:avLst/>
          </a:prstGeom>
        </p:spPr>
      </p:pic>
    </p:spTree>
    <p:extLst>
      <p:ext uri="{BB962C8B-B14F-4D97-AF65-F5344CB8AC3E}">
        <p14:creationId xmlns:p14="http://schemas.microsoft.com/office/powerpoint/2010/main" val="3866409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Time consumed</a:t>
            </a:r>
            <a:endParaRPr lang="en-US" dirty="0"/>
          </a:p>
        </p:txBody>
      </p:sp>
      <p:pic>
        <p:nvPicPr>
          <p:cNvPr id="2" name="Picture 1">
            <a:extLst>
              <a:ext uri="{FF2B5EF4-FFF2-40B4-BE49-F238E27FC236}">
                <a16:creationId xmlns:a16="http://schemas.microsoft.com/office/drawing/2014/main" id="{EB2BFA62-AAEB-1F43-850B-29B911A730CD}"/>
              </a:ext>
            </a:extLst>
          </p:cNvPr>
          <p:cNvPicPr>
            <a:picLocks noChangeAspect="1"/>
          </p:cNvPicPr>
          <p:nvPr/>
        </p:nvPicPr>
        <p:blipFill>
          <a:blip r:embed="rId2"/>
          <a:stretch>
            <a:fillRect/>
          </a:stretch>
        </p:blipFill>
        <p:spPr>
          <a:xfrm>
            <a:off x="2404110" y="3223260"/>
            <a:ext cx="4267200" cy="914400"/>
          </a:xfrm>
          <a:prstGeom prst="rect">
            <a:avLst/>
          </a:prstGeom>
        </p:spPr>
      </p:pic>
    </p:spTree>
    <p:extLst>
      <p:ext uri="{BB962C8B-B14F-4D97-AF65-F5344CB8AC3E}">
        <p14:creationId xmlns:p14="http://schemas.microsoft.com/office/powerpoint/2010/main" val="3443136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en-US" altLang="zh-CN" dirty="0">
                <a:latin typeface="+mn-ea"/>
                <a:ea typeface="+mn-ea"/>
              </a:rPr>
              <a:t>Thank you!</a:t>
            </a:r>
            <a:endParaRPr lang="zh-CN" altLang="en-US" dirty="0">
              <a:latin typeface="+mn-ea"/>
              <a:ea typeface="+mn-ea"/>
            </a:endParaRPr>
          </a:p>
        </p:txBody>
      </p:sp>
    </p:spTree>
    <p:extLst>
      <p:ext uri="{BB962C8B-B14F-4D97-AF65-F5344CB8AC3E}">
        <p14:creationId xmlns:p14="http://schemas.microsoft.com/office/powerpoint/2010/main" val="1362973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en-US" altLang="zh-CN" sz="2400" dirty="0"/>
              <a:t>Introduction</a:t>
            </a:r>
            <a:endParaRPr lang="zh-CN" altLang="en-US" sz="2400" dirty="0"/>
          </a:p>
        </p:txBody>
      </p:sp>
      <p:grpSp>
        <p:nvGrpSpPr>
          <p:cNvPr id="12" name="组合 11"/>
          <p:cNvGrpSpPr/>
          <p:nvPr/>
        </p:nvGrpSpPr>
        <p:grpSpPr>
          <a:xfrm>
            <a:off x="1841535" y="2223523"/>
            <a:ext cx="843427" cy="443226"/>
            <a:chOff x="666810" y="2586037"/>
            <a:chExt cx="468000" cy="245937"/>
          </a:xfrm>
        </p:grpSpPr>
        <p:sp>
          <p:nvSpPr>
            <p:cNvPr id="1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en-US" altLang="zh-CN" sz="2400" dirty="0"/>
              <a:t>Fully-Connected Network</a:t>
            </a:r>
            <a:endParaRPr lang="zh-CN" altLang="en-US" sz="2400" dirty="0"/>
          </a:p>
        </p:txBody>
      </p:sp>
      <p:grpSp>
        <p:nvGrpSpPr>
          <p:cNvPr id="17" name="组合 16"/>
          <p:cNvGrpSpPr/>
          <p:nvPr/>
        </p:nvGrpSpPr>
        <p:grpSpPr>
          <a:xfrm>
            <a:off x="1841535" y="3143496"/>
            <a:ext cx="843427" cy="443226"/>
            <a:chOff x="666810" y="2586037"/>
            <a:chExt cx="468000" cy="245937"/>
          </a:xfrm>
        </p:grpSpPr>
        <p:sp>
          <p:nvSpPr>
            <p:cNvPr id="18"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en-US" altLang="zh-CN" sz="2400" dirty="0"/>
              <a:t>Min-Max Modular Network</a:t>
            </a:r>
            <a:endParaRPr lang="zh-CN" altLang="en-US" sz="2400" dirty="0"/>
          </a:p>
        </p:txBody>
      </p:sp>
      <p:grpSp>
        <p:nvGrpSpPr>
          <p:cNvPr id="22" name="组合 21"/>
          <p:cNvGrpSpPr/>
          <p:nvPr/>
        </p:nvGrpSpPr>
        <p:grpSpPr>
          <a:xfrm>
            <a:off x="1841535" y="4063469"/>
            <a:ext cx="843427" cy="443226"/>
            <a:chOff x="666810" y="2586037"/>
            <a:chExt cx="468000" cy="245937"/>
          </a:xfrm>
        </p:grpSpPr>
        <p:sp>
          <p:nvSpPr>
            <p:cNvPr id="2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en-US" altLang="zh-CN" sz="2400" dirty="0"/>
              <a:t>Inductive bias</a:t>
            </a:r>
            <a:endParaRPr lang="zh-CN" altLang="en-US" sz="2400" dirty="0"/>
          </a:p>
        </p:txBody>
      </p:sp>
      <p:grpSp>
        <p:nvGrpSpPr>
          <p:cNvPr id="32" name="组合 31"/>
          <p:cNvGrpSpPr/>
          <p:nvPr/>
        </p:nvGrpSpPr>
        <p:grpSpPr>
          <a:xfrm>
            <a:off x="1841535" y="4983444"/>
            <a:ext cx="843427" cy="443226"/>
            <a:chOff x="666810" y="2586037"/>
            <a:chExt cx="468000" cy="245937"/>
          </a:xfrm>
        </p:grpSpPr>
        <p:sp>
          <p:nvSpPr>
            <p:cNvPr id="3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34" name="文本框 3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en-US" altLang="zh-CN" sz="2400" dirty="0"/>
              <a:t>CNN &amp; Bi-RNN</a:t>
            </a:r>
            <a:endParaRPr lang="zh-CN" altLang="en-US" sz="2400" dirty="0"/>
          </a:p>
        </p:txBody>
      </p:sp>
    </p:spTree>
    <p:extLst>
      <p:ext uri="{BB962C8B-B14F-4D97-AF65-F5344CB8AC3E}">
        <p14:creationId xmlns:p14="http://schemas.microsoft.com/office/powerpoint/2010/main" val="3422650547"/>
      </p:ext>
    </p:extLst>
  </p:cSld>
  <p:clrMapOvr>
    <a:masterClrMapping/>
  </p:clrMapOvr>
  <mc:AlternateContent xmlns:mc="http://schemas.openxmlformats.org/markup-compatibility/2006">
    <mc:Choice xmlns:p14="http://schemas.microsoft.com/office/powerpoint/2010/main" Requires="p14">
      <p:transition p14:dur="0" advTm="358"/>
    </mc:Choice>
    <mc:Fallback>
      <p:transition advTm="358"/>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quarter" idx="10"/>
          </p:nvPr>
        </p:nvSpPr>
        <p:spPr/>
        <p:txBody>
          <a:bodyPr>
            <a:normAutofit/>
          </a:bodyPr>
          <a:lstStyle/>
          <a:p>
            <a:r>
              <a:rPr lang="en-US" altLang="zh-CN" dirty="0"/>
              <a:t>This project aims to solve a 4-class classification problem. To be more specific, we tried to use EEG data to predict which emotion the subject is having.</a:t>
            </a:r>
          </a:p>
          <a:p>
            <a:r>
              <a:rPr lang="en-US" altLang="zh-CN" dirty="0"/>
              <a:t>The dataset is a subset of SEED-4 dataset, where the feature is differential entropy with 62 leads, and the feature dimension is 62 x 5 = 310. Labels are 0, 1, 2, 3, corresponding to four kinds of emotions: neutral, sad, fear and happy.</a:t>
            </a:r>
          </a:p>
          <a:p>
            <a:r>
              <a:rPr lang="en-US" altLang="zh-CN" dirty="0"/>
              <a:t>In the following parts, first, I am going to introduce some required baseline models and their experiments, including FC network, Min-Max Modular Network. Then I will introduce the Inductive Bias which is very important for my later model selection. Finally, I will show my CNN and RNN implementation and experiments.</a:t>
            </a:r>
          </a:p>
        </p:txBody>
      </p:sp>
      <p:sp>
        <p:nvSpPr>
          <p:cNvPr id="4" name="标题 3"/>
          <p:cNvSpPr>
            <a:spLocks noGrp="1"/>
          </p:cNvSpPr>
          <p:nvPr>
            <p:ph type="title"/>
          </p:nvPr>
        </p:nvSpPr>
        <p:spPr/>
        <p:txBody>
          <a:bodyPr/>
          <a:lstStyle/>
          <a:p>
            <a:r>
              <a:rPr lang="en-US" altLang="zh-CN" dirty="0"/>
              <a:t>Introduction</a:t>
            </a:r>
            <a:endParaRPr lang="zh-CN" altLang="en-US" dirty="0"/>
          </a:p>
        </p:txBody>
      </p:sp>
    </p:spTree>
    <p:extLst>
      <p:ext uri="{BB962C8B-B14F-4D97-AF65-F5344CB8AC3E}">
        <p14:creationId xmlns:p14="http://schemas.microsoft.com/office/powerpoint/2010/main" val="3012999487"/>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en-US" altLang="zh-CN" sz="2400" dirty="0"/>
              <a:t>Introduction</a:t>
            </a:r>
            <a:endParaRPr lang="zh-CN" altLang="en-US" sz="2400" dirty="0"/>
          </a:p>
        </p:txBody>
      </p:sp>
      <p:grpSp>
        <p:nvGrpSpPr>
          <p:cNvPr id="12" name="组合 11"/>
          <p:cNvGrpSpPr/>
          <p:nvPr/>
        </p:nvGrpSpPr>
        <p:grpSpPr>
          <a:xfrm>
            <a:off x="1841535" y="2223523"/>
            <a:ext cx="843427" cy="443226"/>
            <a:chOff x="666810" y="2586037"/>
            <a:chExt cx="468000" cy="245937"/>
          </a:xfrm>
        </p:grpSpPr>
        <p:sp>
          <p:nvSpPr>
            <p:cNvPr id="1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en-US" altLang="zh-CN" sz="2400" dirty="0"/>
              <a:t>Fully-Connected Network</a:t>
            </a:r>
            <a:endParaRPr lang="zh-CN" altLang="en-US" sz="2400" dirty="0"/>
          </a:p>
        </p:txBody>
      </p:sp>
      <p:grpSp>
        <p:nvGrpSpPr>
          <p:cNvPr id="17" name="组合 16"/>
          <p:cNvGrpSpPr/>
          <p:nvPr/>
        </p:nvGrpSpPr>
        <p:grpSpPr>
          <a:xfrm>
            <a:off x="1841535" y="3143496"/>
            <a:ext cx="843427" cy="443226"/>
            <a:chOff x="666810" y="2586037"/>
            <a:chExt cx="468000" cy="245937"/>
          </a:xfrm>
        </p:grpSpPr>
        <p:sp>
          <p:nvSpPr>
            <p:cNvPr id="18"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en-US" altLang="zh-CN" sz="2400" dirty="0"/>
              <a:t>Min-Max Modular Network</a:t>
            </a:r>
            <a:endParaRPr lang="zh-CN" altLang="en-US" sz="2400" dirty="0"/>
          </a:p>
        </p:txBody>
      </p:sp>
      <p:grpSp>
        <p:nvGrpSpPr>
          <p:cNvPr id="22" name="组合 21"/>
          <p:cNvGrpSpPr/>
          <p:nvPr/>
        </p:nvGrpSpPr>
        <p:grpSpPr>
          <a:xfrm>
            <a:off x="1841535" y="4063469"/>
            <a:ext cx="843427" cy="443226"/>
            <a:chOff x="666810" y="2586037"/>
            <a:chExt cx="468000" cy="245937"/>
          </a:xfrm>
        </p:grpSpPr>
        <p:sp>
          <p:nvSpPr>
            <p:cNvPr id="2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en-US" altLang="zh-CN" sz="2400" dirty="0"/>
              <a:t>Inductive bias</a:t>
            </a:r>
            <a:endParaRPr lang="zh-CN" altLang="en-US" sz="2400" dirty="0"/>
          </a:p>
        </p:txBody>
      </p:sp>
      <p:grpSp>
        <p:nvGrpSpPr>
          <p:cNvPr id="32" name="组合 31"/>
          <p:cNvGrpSpPr/>
          <p:nvPr/>
        </p:nvGrpSpPr>
        <p:grpSpPr>
          <a:xfrm>
            <a:off x="1841535" y="4983444"/>
            <a:ext cx="843427" cy="443226"/>
            <a:chOff x="666810" y="2586037"/>
            <a:chExt cx="468000" cy="245937"/>
          </a:xfrm>
        </p:grpSpPr>
        <p:sp>
          <p:nvSpPr>
            <p:cNvPr id="3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34" name="文本框 3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en-US" altLang="zh-CN" sz="2400" dirty="0"/>
              <a:t>CNN &amp; Bi-RNN</a:t>
            </a:r>
            <a:endParaRPr lang="zh-CN" altLang="en-US" sz="2400" dirty="0"/>
          </a:p>
        </p:txBody>
      </p:sp>
    </p:spTree>
    <p:extLst>
      <p:ext uri="{BB962C8B-B14F-4D97-AF65-F5344CB8AC3E}">
        <p14:creationId xmlns:p14="http://schemas.microsoft.com/office/powerpoint/2010/main" val="30258161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Fully-connected Network</a:t>
            </a:r>
            <a:endParaRPr lang="en-US" dirty="0"/>
          </a:p>
        </p:txBody>
      </p:sp>
      <mc:AlternateContent xmlns:mc="http://schemas.openxmlformats.org/markup-compatibility/2006" xmlns:a14="http://schemas.microsoft.com/office/drawing/2010/main">
        <mc:Choice Requires="a14">
          <p:sp>
            <p:nvSpPr>
              <p:cNvPr id="7" name="Content Placeholder 6">
                <a:extLst>
                  <a:ext uri="{FF2B5EF4-FFF2-40B4-BE49-F238E27FC236}">
                    <a16:creationId xmlns:a16="http://schemas.microsoft.com/office/drawing/2014/main" id="{C8EE78D8-8BD2-E64E-B185-AE1C6BFFBC6F}"/>
                  </a:ext>
                </a:extLst>
              </p:cNvPr>
              <p:cNvSpPr>
                <a:spLocks noGrp="1"/>
              </p:cNvSpPr>
              <p:nvPr>
                <p:ph sz="quarter" idx="10"/>
              </p:nvPr>
            </p:nvSpPr>
            <p:spPr>
              <a:xfrm>
                <a:off x="494025" y="1685678"/>
                <a:ext cx="4545114" cy="4921498"/>
              </a:xfrm>
            </p:spPr>
            <p:txBody>
              <a:bodyPr>
                <a:normAutofit fontScale="92500"/>
              </a:bodyPr>
              <a:lstStyle/>
              <a:p>
                <a:pPr>
                  <a:lnSpc>
                    <a:spcPct val="150000"/>
                  </a:lnSpc>
                </a:pPr>
                <a:r>
                  <a:rPr lang="en-US" altLang="zh-CN" dirty="0"/>
                  <a:t>In a fully connected layer each neuron is connected to every neuron in the previous layer, and each connection has it's own weight.</a:t>
                </a:r>
              </a:p>
              <a:p>
                <a:pPr>
                  <a:lnSpc>
                    <a:spcPct val="150000"/>
                  </a:lnSpc>
                </a:pPr>
                <a:r>
                  <a:rPr lang="en-US" altLang="zh-CN" dirty="0"/>
                  <a:t>In my implementation, </a:t>
                </a:r>
                <a14:m>
                  <m:oMath xmlns:m="http://schemas.openxmlformats.org/officeDocument/2006/math">
                    <m:r>
                      <a:rPr lang="en-US" altLang="zh-CN" i="1" dirty="0" smtClean="0">
                        <a:solidFill>
                          <a:schemeClr val="accent1"/>
                        </a:solidFill>
                        <a:latin typeface="Cambria Math" panose="02040503050406030204" pitchFamily="18" charset="0"/>
                      </a:rPr>
                      <m:t>h𝑖𝑑𝑑𝑒𝑛</m:t>
                    </m:r>
                    <m:r>
                      <a:rPr lang="en-US" altLang="zh-CN" i="1" dirty="0" smtClean="0">
                        <a:solidFill>
                          <a:schemeClr val="accent1"/>
                        </a:solidFill>
                        <a:latin typeface="Cambria Math" panose="02040503050406030204" pitchFamily="18" charset="0"/>
                      </a:rPr>
                      <m:t> </m:t>
                    </m:r>
                    <m:r>
                      <a:rPr lang="en-US" altLang="zh-CN" i="1" dirty="0" smtClean="0">
                        <a:solidFill>
                          <a:schemeClr val="accent1"/>
                        </a:solidFill>
                        <a:latin typeface="Cambria Math" panose="02040503050406030204" pitchFamily="18" charset="0"/>
                      </a:rPr>
                      <m:t>𝑙𝑎𝑦𝑒𝑟</m:t>
                    </m:r>
                    <m:r>
                      <a:rPr lang="en-US" altLang="zh-CN" i="1" dirty="0" smtClean="0">
                        <a:solidFill>
                          <a:schemeClr val="accent1"/>
                        </a:solidFill>
                        <a:latin typeface="Cambria Math" panose="02040503050406030204" pitchFamily="18" charset="0"/>
                      </a:rPr>
                      <m:t> </m:t>
                    </m:r>
                  </m:oMath>
                </a14:m>
                <a:r>
                  <a:rPr lang="en-US" altLang="zh-CN" dirty="0"/>
                  <a:t>has </a:t>
                </a:r>
                <a14:m>
                  <m:oMath xmlns:m="http://schemas.openxmlformats.org/officeDocument/2006/math">
                    <m:r>
                      <a:rPr lang="en-US" altLang="zh-CN" i="1" dirty="0">
                        <a:latin typeface="Cambria Math" panose="02040503050406030204" pitchFamily="18" charset="0"/>
                      </a:rPr>
                      <m:t>128</m:t>
                    </m:r>
                  </m:oMath>
                </a14:m>
                <a:r>
                  <a:rPr lang="en-US" altLang="zh-CN" dirty="0"/>
                  <a:t> units, with </a:t>
                </a:r>
                <a14:m>
                  <m:oMath xmlns:m="http://schemas.openxmlformats.org/officeDocument/2006/math">
                    <m:r>
                      <a:rPr lang="en-US" altLang="zh-CN" i="1">
                        <a:latin typeface="Cambria Math" panose="02040503050406030204" pitchFamily="18" charset="0"/>
                      </a:rPr>
                      <m:t>𝑟𝑒𝑙𝑢</m:t>
                    </m:r>
                  </m:oMath>
                </a14:m>
                <a:r>
                  <a:rPr lang="en-US" altLang="zh-CN" dirty="0"/>
                  <a:t> activation function </a:t>
                </a:r>
              </a:p>
              <a:p>
                <a:pPr>
                  <a:lnSpc>
                    <a:spcPct val="150000"/>
                  </a:lnSpc>
                </a:pPr>
                <a14:m>
                  <m:oMath xmlns:m="http://schemas.openxmlformats.org/officeDocument/2006/math">
                    <m:r>
                      <a:rPr lang="en-US" altLang="zh-CN" i="1" dirty="0" smtClean="0">
                        <a:solidFill>
                          <a:schemeClr val="accent1"/>
                        </a:solidFill>
                        <a:latin typeface="Cambria Math" panose="02040503050406030204" pitchFamily="18" charset="0"/>
                      </a:rPr>
                      <m:t>𝑂𝑢𝑡𝑝𝑢𝑡</m:t>
                    </m:r>
                    <m:r>
                      <a:rPr lang="en-US" altLang="zh-CN" i="1" dirty="0" smtClean="0">
                        <a:solidFill>
                          <a:schemeClr val="accent1"/>
                        </a:solidFill>
                        <a:latin typeface="Cambria Math" panose="02040503050406030204" pitchFamily="18" charset="0"/>
                      </a:rPr>
                      <m:t> </m:t>
                    </m:r>
                    <m:r>
                      <a:rPr lang="en-US" altLang="zh-CN" i="1" dirty="0" smtClean="0">
                        <a:solidFill>
                          <a:schemeClr val="accent1"/>
                        </a:solidFill>
                        <a:latin typeface="Cambria Math" panose="02040503050406030204" pitchFamily="18" charset="0"/>
                      </a:rPr>
                      <m:t>𝑙𝑎𝑦𝑒𝑟</m:t>
                    </m:r>
                    <m:r>
                      <a:rPr lang="en-US" altLang="zh-CN" i="1" dirty="0" smtClean="0">
                        <a:solidFill>
                          <a:schemeClr val="accent1"/>
                        </a:solidFill>
                        <a:latin typeface="Cambria Math" panose="02040503050406030204" pitchFamily="18" charset="0"/>
                      </a:rPr>
                      <m:t> </m:t>
                    </m:r>
                  </m:oMath>
                </a14:m>
                <a:r>
                  <a:rPr lang="en-US" altLang="zh-CN" dirty="0"/>
                  <a:t>has </a:t>
                </a:r>
                <a14:m>
                  <m:oMath xmlns:m="http://schemas.openxmlformats.org/officeDocument/2006/math">
                    <m:r>
                      <a:rPr lang="en-US" altLang="zh-CN" i="1" dirty="0">
                        <a:latin typeface="Cambria Math" panose="02040503050406030204" pitchFamily="18" charset="0"/>
                      </a:rPr>
                      <m:t>4</m:t>
                    </m:r>
                  </m:oMath>
                </a14:m>
                <a:r>
                  <a:rPr lang="en-US" altLang="zh-CN" dirty="0"/>
                  <a:t> units, with </a:t>
                </a:r>
                <a14:m>
                  <m:oMath xmlns:m="http://schemas.openxmlformats.org/officeDocument/2006/math">
                    <m:r>
                      <a:rPr lang="en-US" altLang="zh-CN" i="1" dirty="0">
                        <a:latin typeface="Cambria Math" panose="02040503050406030204" pitchFamily="18" charset="0"/>
                      </a:rPr>
                      <m:t>𝑠𝑖𝑔𝑚𝑜𝑖𝑑</m:t>
                    </m:r>
                  </m:oMath>
                </a14:m>
                <a:r>
                  <a:rPr lang="en-US" altLang="zh-CN" dirty="0"/>
                  <a:t> activation function, representing the probability of being classified into corresponding 4 classes.</a:t>
                </a:r>
              </a:p>
              <a:p>
                <a:endParaRPr lang="en-US" dirty="0"/>
              </a:p>
            </p:txBody>
          </p:sp>
        </mc:Choice>
        <mc:Fallback xmlns="">
          <p:sp>
            <p:nvSpPr>
              <p:cNvPr id="7" name="Content Placeholder 6">
                <a:extLst>
                  <a:ext uri="{FF2B5EF4-FFF2-40B4-BE49-F238E27FC236}">
                    <a16:creationId xmlns:a16="http://schemas.microsoft.com/office/drawing/2014/main" id="{C8EE78D8-8BD2-E64E-B185-AE1C6BFFBC6F}"/>
                  </a:ext>
                </a:extLst>
              </p:cNvPr>
              <p:cNvSpPr>
                <a:spLocks noGrp="1" noRot="1" noChangeAspect="1" noMove="1" noResize="1" noEditPoints="1" noAdjustHandles="1" noChangeArrowheads="1" noChangeShapeType="1" noTextEdit="1"/>
              </p:cNvSpPr>
              <p:nvPr>
                <p:ph sz="quarter" idx="10"/>
              </p:nvPr>
            </p:nvSpPr>
            <p:spPr>
              <a:xfrm>
                <a:off x="494025" y="1685678"/>
                <a:ext cx="4545114" cy="4921498"/>
              </a:xfrm>
              <a:blipFill>
                <a:blip r:embed="rId2"/>
                <a:stretch>
                  <a:fillRect l="-1114" r="-1950"/>
                </a:stretch>
              </a:blipFill>
            </p:spPr>
            <p:txBody>
              <a:bodyPr/>
              <a:lstStyle/>
              <a:p>
                <a:r>
                  <a:rPr lang="en-US">
                    <a:noFill/>
                  </a:rPr>
                  <a:t> </a:t>
                </a:r>
              </a:p>
            </p:txBody>
          </p:sp>
        </mc:Fallback>
      </mc:AlternateContent>
      <p:pic>
        <p:nvPicPr>
          <p:cNvPr id="8" name="Picture 7">
            <a:extLst>
              <a:ext uri="{FF2B5EF4-FFF2-40B4-BE49-F238E27FC236}">
                <a16:creationId xmlns:a16="http://schemas.microsoft.com/office/drawing/2014/main" id="{4BEDD3E1-EF1A-774F-A8CA-1AC87D3C6DEA}"/>
              </a:ext>
            </a:extLst>
          </p:cNvPr>
          <p:cNvPicPr>
            <a:picLocks noChangeAspect="1"/>
          </p:cNvPicPr>
          <p:nvPr/>
        </p:nvPicPr>
        <p:blipFill>
          <a:blip r:embed="rId3"/>
          <a:stretch>
            <a:fillRect/>
          </a:stretch>
        </p:blipFill>
        <p:spPr>
          <a:xfrm>
            <a:off x="5223739" y="2485452"/>
            <a:ext cx="3495250" cy="2884634"/>
          </a:xfrm>
          <a:prstGeom prst="rect">
            <a:avLst/>
          </a:prstGeom>
        </p:spPr>
      </p:pic>
    </p:spTree>
    <p:extLst>
      <p:ext uri="{BB962C8B-B14F-4D97-AF65-F5344CB8AC3E}">
        <p14:creationId xmlns:p14="http://schemas.microsoft.com/office/powerpoint/2010/main" val="2074396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Fully-connected Network</a:t>
            </a:r>
            <a:endParaRPr lang="en-US" dirty="0"/>
          </a:p>
        </p:txBody>
      </p:sp>
      <p:pic>
        <p:nvPicPr>
          <p:cNvPr id="6" name="Picture 5">
            <a:extLst>
              <a:ext uri="{FF2B5EF4-FFF2-40B4-BE49-F238E27FC236}">
                <a16:creationId xmlns:a16="http://schemas.microsoft.com/office/drawing/2014/main" id="{1743E27F-0173-3E48-880E-347F2A4587D8}"/>
              </a:ext>
            </a:extLst>
          </p:cNvPr>
          <p:cNvPicPr>
            <a:picLocks noChangeAspect="1"/>
          </p:cNvPicPr>
          <p:nvPr/>
        </p:nvPicPr>
        <p:blipFill rotWithShape="1">
          <a:blip r:embed="rId2"/>
          <a:srcRect r="48861"/>
          <a:stretch/>
        </p:blipFill>
        <p:spPr>
          <a:xfrm>
            <a:off x="367025" y="2089269"/>
            <a:ext cx="4432141" cy="3727680"/>
          </a:xfrm>
          <a:prstGeom prst="rect">
            <a:avLst/>
          </a:prstGeom>
        </p:spPr>
      </p:pic>
      <p:pic>
        <p:nvPicPr>
          <p:cNvPr id="2" name="Picture 1">
            <a:extLst>
              <a:ext uri="{FF2B5EF4-FFF2-40B4-BE49-F238E27FC236}">
                <a16:creationId xmlns:a16="http://schemas.microsoft.com/office/drawing/2014/main" id="{E1496BD6-314E-0F46-8940-751B02DF1CF4}"/>
              </a:ext>
            </a:extLst>
          </p:cNvPr>
          <p:cNvPicPr>
            <a:picLocks noChangeAspect="1"/>
          </p:cNvPicPr>
          <p:nvPr/>
        </p:nvPicPr>
        <p:blipFill>
          <a:blip r:embed="rId3"/>
          <a:stretch>
            <a:fillRect/>
          </a:stretch>
        </p:blipFill>
        <p:spPr>
          <a:xfrm>
            <a:off x="4598988" y="2400096"/>
            <a:ext cx="4151312" cy="2750427"/>
          </a:xfrm>
          <a:prstGeom prst="rect">
            <a:avLst/>
          </a:prstGeom>
        </p:spPr>
      </p:pic>
    </p:spTree>
    <p:extLst>
      <p:ext uri="{BB962C8B-B14F-4D97-AF65-F5344CB8AC3E}">
        <p14:creationId xmlns:p14="http://schemas.microsoft.com/office/powerpoint/2010/main" val="4251604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latin typeface="微软雅黑" panose="020B0503020204020204" pitchFamily="34" charset="-122"/>
                <a:ea typeface="微软雅黑" panose="020B0503020204020204" pitchFamily="34" charset="-122"/>
              </a:rPr>
              <a:t>Contents</a:t>
            </a:r>
            <a:endParaRPr lang="zh-CN" altLang="en-US"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1841535" y="1303550"/>
            <a:ext cx="843427" cy="443226"/>
            <a:chOff x="666810" y="2586037"/>
            <a:chExt cx="468000" cy="245937"/>
          </a:xfrm>
        </p:grpSpPr>
        <p:sp>
          <p:nvSpPr>
            <p:cNvPr id="4"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5" name="文本框 4"/>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7" name="直接连接符 6"/>
          <p:cNvCxnSpPr>
            <a:stCxn id="4" idx="6"/>
          </p:cNvCxnSpPr>
          <p:nvPr/>
        </p:nvCxnSpPr>
        <p:spPr>
          <a:xfrm>
            <a:off x="2534033" y="1711215"/>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915073" y="1274734"/>
            <a:ext cx="4387392" cy="461665"/>
          </a:xfrm>
          <a:prstGeom prst="rect">
            <a:avLst/>
          </a:prstGeom>
          <a:noFill/>
        </p:spPr>
        <p:txBody>
          <a:bodyPr wrap="square" rtlCol="0">
            <a:spAutoFit/>
          </a:bodyPr>
          <a:lstStyle/>
          <a:p>
            <a:r>
              <a:rPr lang="en-US" altLang="zh-CN" sz="2400" dirty="0"/>
              <a:t>Introduction</a:t>
            </a:r>
            <a:endParaRPr lang="zh-CN" altLang="en-US" sz="2400" dirty="0"/>
          </a:p>
        </p:txBody>
      </p:sp>
      <p:grpSp>
        <p:nvGrpSpPr>
          <p:cNvPr id="12" name="组合 11"/>
          <p:cNvGrpSpPr/>
          <p:nvPr/>
        </p:nvGrpSpPr>
        <p:grpSpPr>
          <a:xfrm>
            <a:off x="1841535" y="2223523"/>
            <a:ext cx="843427" cy="443226"/>
            <a:chOff x="666810" y="2586037"/>
            <a:chExt cx="468000" cy="245937"/>
          </a:xfrm>
        </p:grpSpPr>
        <p:sp>
          <p:nvSpPr>
            <p:cNvPr id="1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14" name="文本框 1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15" name="直接连接符 14"/>
          <p:cNvCxnSpPr>
            <a:stCxn id="13" idx="6"/>
          </p:cNvCxnSpPr>
          <p:nvPr/>
        </p:nvCxnSpPr>
        <p:spPr>
          <a:xfrm>
            <a:off x="2534033" y="2631188"/>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915073" y="2194707"/>
            <a:ext cx="4387392" cy="461665"/>
          </a:xfrm>
          <a:prstGeom prst="rect">
            <a:avLst/>
          </a:prstGeom>
          <a:noFill/>
        </p:spPr>
        <p:txBody>
          <a:bodyPr wrap="square" rtlCol="0">
            <a:spAutoFit/>
          </a:bodyPr>
          <a:lstStyle/>
          <a:p>
            <a:r>
              <a:rPr lang="en-US" altLang="zh-CN" sz="2400" dirty="0"/>
              <a:t>Fully-Connected Network</a:t>
            </a:r>
            <a:endParaRPr lang="zh-CN" altLang="en-US" sz="2400" dirty="0"/>
          </a:p>
        </p:txBody>
      </p:sp>
      <p:grpSp>
        <p:nvGrpSpPr>
          <p:cNvPr id="17" name="组合 16"/>
          <p:cNvGrpSpPr/>
          <p:nvPr/>
        </p:nvGrpSpPr>
        <p:grpSpPr>
          <a:xfrm>
            <a:off x="1841535" y="3143496"/>
            <a:ext cx="843427" cy="443226"/>
            <a:chOff x="666810" y="2586037"/>
            <a:chExt cx="468000" cy="245937"/>
          </a:xfrm>
        </p:grpSpPr>
        <p:sp>
          <p:nvSpPr>
            <p:cNvPr id="18"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accent1"/>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a:p>
          </p:txBody>
        </p:sp>
        <p:sp>
          <p:nvSpPr>
            <p:cNvPr id="19" name="文本框 18"/>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0" name="直接连接符 19"/>
          <p:cNvCxnSpPr>
            <a:stCxn id="18" idx="6"/>
          </p:cNvCxnSpPr>
          <p:nvPr/>
        </p:nvCxnSpPr>
        <p:spPr>
          <a:xfrm>
            <a:off x="2534033" y="3551161"/>
            <a:ext cx="45000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2915073" y="3114680"/>
            <a:ext cx="4387392" cy="461665"/>
          </a:xfrm>
          <a:prstGeom prst="rect">
            <a:avLst/>
          </a:prstGeom>
          <a:noFill/>
        </p:spPr>
        <p:txBody>
          <a:bodyPr wrap="square" rtlCol="0">
            <a:spAutoFit/>
          </a:bodyPr>
          <a:lstStyle/>
          <a:p>
            <a:r>
              <a:rPr lang="en-US" altLang="zh-CN" sz="2400" dirty="0"/>
              <a:t>Min-Max Modular Network</a:t>
            </a:r>
            <a:endParaRPr lang="zh-CN" altLang="en-US" sz="2400" dirty="0"/>
          </a:p>
        </p:txBody>
      </p:sp>
      <p:grpSp>
        <p:nvGrpSpPr>
          <p:cNvPr id="22" name="组合 21"/>
          <p:cNvGrpSpPr/>
          <p:nvPr/>
        </p:nvGrpSpPr>
        <p:grpSpPr>
          <a:xfrm>
            <a:off x="1841535" y="4063469"/>
            <a:ext cx="843427" cy="443226"/>
            <a:chOff x="666810" y="2586037"/>
            <a:chExt cx="468000" cy="245937"/>
          </a:xfrm>
        </p:grpSpPr>
        <p:sp>
          <p:nvSpPr>
            <p:cNvPr id="2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24" name="文本框 2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4</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25" name="直接连接符 24"/>
          <p:cNvCxnSpPr>
            <a:stCxn id="23" idx="6"/>
          </p:cNvCxnSpPr>
          <p:nvPr/>
        </p:nvCxnSpPr>
        <p:spPr>
          <a:xfrm>
            <a:off x="2534033" y="4471134"/>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2915073" y="4034653"/>
            <a:ext cx="4387392" cy="461665"/>
          </a:xfrm>
          <a:prstGeom prst="rect">
            <a:avLst/>
          </a:prstGeom>
          <a:noFill/>
        </p:spPr>
        <p:txBody>
          <a:bodyPr wrap="square" rtlCol="0">
            <a:spAutoFit/>
          </a:bodyPr>
          <a:lstStyle/>
          <a:p>
            <a:r>
              <a:rPr lang="en-US" altLang="zh-CN" sz="2400" dirty="0"/>
              <a:t>Inductive bias</a:t>
            </a:r>
            <a:endParaRPr lang="zh-CN" altLang="en-US" sz="2400" dirty="0"/>
          </a:p>
        </p:txBody>
      </p:sp>
      <p:grpSp>
        <p:nvGrpSpPr>
          <p:cNvPr id="32" name="组合 31"/>
          <p:cNvGrpSpPr/>
          <p:nvPr/>
        </p:nvGrpSpPr>
        <p:grpSpPr>
          <a:xfrm>
            <a:off x="1841535" y="4983444"/>
            <a:ext cx="843427" cy="443226"/>
            <a:chOff x="666810" y="2586037"/>
            <a:chExt cx="468000" cy="245937"/>
          </a:xfrm>
        </p:grpSpPr>
        <p:sp>
          <p:nvSpPr>
            <p:cNvPr id="33" name="Freeform 10"/>
            <p:cNvSpPr>
              <a:spLocks/>
            </p:cNvSpPr>
            <p:nvPr userDrawn="1"/>
          </p:nvSpPr>
          <p:spPr bwMode="auto">
            <a:xfrm>
              <a:off x="666810" y="2621442"/>
              <a:ext cx="468000" cy="190800"/>
            </a:xfrm>
            <a:custGeom>
              <a:avLst/>
              <a:gdLst>
                <a:gd name="T0" fmla="*/ 3120 w 3800"/>
                <a:gd name="T1" fmla="*/ 0 h 1532"/>
                <a:gd name="T2" fmla="*/ 682 w 3800"/>
                <a:gd name="T3" fmla="*/ 0 h 1532"/>
                <a:gd name="T4" fmla="*/ 682 w 3800"/>
                <a:gd name="T5" fmla="*/ 284 h 1532"/>
                <a:gd name="T6" fmla="*/ 0 w 3800"/>
                <a:gd name="T7" fmla="*/ 766 h 1532"/>
                <a:gd name="T8" fmla="*/ 682 w 3800"/>
                <a:gd name="T9" fmla="*/ 1248 h 1532"/>
                <a:gd name="T10" fmla="*/ 682 w 3800"/>
                <a:gd name="T11" fmla="*/ 1532 h 1532"/>
                <a:gd name="T12" fmla="*/ 3120 w 3800"/>
                <a:gd name="T13" fmla="*/ 1532 h 1532"/>
                <a:gd name="T14" fmla="*/ 3120 w 3800"/>
                <a:gd name="T15" fmla="*/ 1248 h 1532"/>
                <a:gd name="T16" fmla="*/ 3800 w 3800"/>
                <a:gd name="T17" fmla="*/ 766 h 1532"/>
                <a:gd name="T18" fmla="*/ 3120 w 3800"/>
                <a:gd name="T19" fmla="*/ 284 h 1532"/>
                <a:gd name="T20" fmla="*/ 3120 w 3800"/>
                <a:gd name="T21" fmla="*/ 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00" h="1532">
                  <a:moveTo>
                    <a:pt x="3120" y="0"/>
                  </a:moveTo>
                  <a:lnTo>
                    <a:pt x="682" y="0"/>
                  </a:lnTo>
                  <a:lnTo>
                    <a:pt x="682" y="284"/>
                  </a:lnTo>
                  <a:lnTo>
                    <a:pt x="0" y="766"/>
                  </a:lnTo>
                  <a:lnTo>
                    <a:pt x="682" y="1248"/>
                  </a:lnTo>
                  <a:lnTo>
                    <a:pt x="682" y="1532"/>
                  </a:lnTo>
                  <a:lnTo>
                    <a:pt x="3120" y="1532"/>
                  </a:lnTo>
                  <a:lnTo>
                    <a:pt x="3120" y="1248"/>
                  </a:lnTo>
                  <a:lnTo>
                    <a:pt x="3800" y="766"/>
                  </a:lnTo>
                  <a:lnTo>
                    <a:pt x="3120" y="284"/>
                  </a:lnTo>
                  <a:lnTo>
                    <a:pt x="3120" y="0"/>
                  </a:lnTo>
                  <a:close/>
                </a:path>
              </a:pathLst>
            </a:custGeom>
            <a:solidFill>
              <a:schemeClr val="bg2"/>
            </a:solidFill>
            <a:ln>
              <a:noFill/>
            </a:ln>
          </p:spPr>
          <p:txBody>
            <a:bodyPr vert="horz" wrap="square" lIns="91440" tIns="45720" rIns="91440" bIns="45720" numCol="1" anchor="ctr" anchorCtr="0" compatLnSpc="1">
              <a:prstTxWarp prst="textNoShape">
                <a:avLst/>
              </a:prstTxWarp>
              <a:noAutofit/>
            </a:bodyPr>
            <a:lstStyle/>
            <a:p>
              <a:pPr algn="ctr"/>
              <a:endParaRPr lang="zh-CN" altLang="en-US" sz="3200" b="1" dirty="0"/>
            </a:p>
          </p:txBody>
        </p:sp>
        <p:sp>
          <p:nvSpPr>
            <p:cNvPr id="34" name="文本框 33"/>
            <p:cNvSpPr txBox="1"/>
            <p:nvPr userDrawn="1"/>
          </p:nvSpPr>
          <p:spPr>
            <a:xfrm>
              <a:off x="794494" y="2586037"/>
              <a:ext cx="212633" cy="245937"/>
            </a:xfrm>
            <a:prstGeom prst="rect">
              <a:avLst/>
            </a:prstGeom>
            <a:noFill/>
          </p:spPr>
          <p:txBody>
            <a:bodyPr wrap="none" rtlCol="0" anchor="ctr">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5</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cxnSp>
        <p:nvCxnSpPr>
          <p:cNvPr id="35" name="直接连接符 34"/>
          <p:cNvCxnSpPr>
            <a:stCxn id="33" idx="6"/>
          </p:cNvCxnSpPr>
          <p:nvPr/>
        </p:nvCxnSpPr>
        <p:spPr>
          <a:xfrm>
            <a:off x="2534033" y="5391109"/>
            <a:ext cx="4500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2915073" y="4954628"/>
            <a:ext cx="4387392" cy="461665"/>
          </a:xfrm>
          <a:prstGeom prst="rect">
            <a:avLst/>
          </a:prstGeom>
          <a:noFill/>
        </p:spPr>
        <p:txBody>
          <a:bodyPr wrap="square" rtlCol="0">
            <a:spAutoFit/>
          </a:bodyPr>
          <a:lstStyle/>
          <a:p>
            <a:r>
              <a:rPr lang="en-US" altLang="zh-CN" sz="2400" dirty="0"/>
              <a:t>CNN &amp; Bi-RNN</a:t>
            </a:r>
            <a:endParaRPr lang="zh-CN" altLang="en-US" sz="2400" dirty="0"/>
          </a:p>
        </p:txBody>
      </p:sp>
    </p:spTree>
    <p:extLst>
      <p:ext uri="{BB962C8B-B14F-4D97-AF65-F5344CB8AC3E}">
        <p14:creationId xmlns:p14="http://schemas.microsoft.com/office/powerpoint/2010/main" val="4277127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155911-37AE-F54F-9699-A84D25A373B6}"/>
              </a:ext>
            </a:extLst>
          </p:cNvPr>
          <p:cNvSpPr>
            <a:spLocks noGrp="1"/>
          </p:cNvSpPr>
          <p:nvPr>
            <p:ph type="title"/>
          </p:nvPr>
        </p:nvSpPr>
        <p:spPr/>
        <p:txBody>
          <a:bodyPr/>
          <a:lstStyle/>
          <a:p>
            <a:r>
              <a:rPr lang="en-US" altLang="zh-CN" dirty="0"/>
              <a:t>Min-Max Modular Network</a:t>
            </a:r>
            <a:endParaRPr lang="en-US" dirty="0"/>
          </a:p>
        </p:txBody>
      </p:sp>
      <mc:AlternateContent xmlns:mc="http://schemas.openxmlformats.org/markup-compatibility/2006" xmlns:a14="http://schemas.microsoft.com/office/drawing/2010/main">
        <mc:Choice Requires="a14">
          <p:sp>
            <p:nvSpPr>
              <p:cNvPr id="7" name="Content Placeholder 6">
                <a:extLst>
                  <a:ext uri="{FF2B5EF4-FFF2-40B4-BE49-F238E27FC236}">
                    <a16:creationId xmlns:a16="http://schemas.microsoft.com/office/drawing/2014/main" id="{9129EAE6-7AED-7D4D-A109-05176AE0706C}"/>
                  </a:ext>
                </a:extLst>
              </p:cNvPr>
              <p:cNvSpPr>
                <a:spLocks noGrp="1"/>
              </p:cNvSpPr>
              <p:nvPr>
                <p:ph sz="quarter" idx="10"/>
              </p:nvPr>
            </p:nvSpPr>
            <p:spPr>
              <a:xfrm>
                <a:off x="494025" y="1685678"/>
                <a:ext cx="4446662" cy="4921498"/>
              </a:xfrm>
            </p:spPr>
            <p:txBody>
              <a:bodyPr>
                <a:normAutofit fontScale="85000" lnSpcReduction="10000"/>
              </a:bodyPr>
              <a:lstStyle/>
              <a:p>
                <a:pPr>
                  <a:lnSpc>
                    <a:spcPct val="150000"/>
                  </a:lnSpc>
                </a:pPr>
                <a:r>
                  <a:rPr lang="en-US" dirty="0"/>
                  <a:t>For a 2-class classification problem</a:t>
                </a:r>
              </a:p>
              <a:p>
                <a:pPr>
                  <a:lnSpc>
                    <a:spcPct val="150000"/>
                  </a:lnSpc>
                </a:pPr>
                <a:r>
                  <a:rPr lang="en-US" dirty="0"/>
                  <a:t>Divide data from these two classes (</a:t>
                </a:r>
                <a:r>
                  <a:rPr lang="en-US" dirty="0" err="1"/>
                  <a:t>i,j</a:t>
                </a:r>
                <a:r>
                  <a:rPr lang="en-US" dirty="0"/>
                  <a:t>) into </a:t>
                </a:r>
                <a14:m>
                  <m:oMath xmlns:m="http://schemas.openxmlformats.org/officeDocument/2006/math">
                    <m:r>
                      <a:rPr lang="en-US" b="0" i="1" smtClean="0">
                        <a:latin typeface="Cambria Math" panose="02040503050406030204" pitchFamily="18" charset="0"/>
                      </a:rPr>
                      <m:t>𝑁</m:t>
                    </m:r>
                  </m:oMath>
                </a14:m>
                <a:r>
                  <a:rPr lang="en-US" dirty="0"/>
                  <a:t> parts.</a:t>
                </a:r>
              </a:p>
              <a:p>
                <a:pPr>
                  <a:lnSpc>
                    <a:spcPct val="150000"/>
                  </a:lnSpc>
                </a:pPr>
                <a:r>
                  <a:rPr lang="en-US" dirty="0"/>
                  <a:t>Then we train models </a:t>
                </a:r>
                <a14:m>
                  <m:oMath xmlns:m="http://schemas.openxmlformats.org/officeDocument/2006/math">
                    <m:sSubSup>
                      <m:sSubSupPr>
                        <m:ctrlPr>
                          <a:rPr lang="en-US" b="0" i="1" dirty="0" smtClean="0">
                            <a:latin typeface="Cambria Math" panose="02040503050406030204" pitchFamily="18" charset="0"/>
                          </a:rPr>
                        </m:ctrlPr>
                      </m:sSubSupPr>
                      <m:e>
                        <m:r>
                          <m:rPr>
                            <m:sty m:val="p"/>
                          </m:rPr>
                          <a:rPr lang="en-US" b="0" i="0" dirty="0" smtClean="0">
                            <a:latin typeface="Cambria Math" panose="02040503050406030204" pitchFamily="18" charset="0"/>
                          </a:rPr>
                          <m:t>M</m:t>
                        </m:r>
                      </m:e>
                      <m:sub>
                        <m:r>
                          <m:rPr>
                            <m:sty m:val="p"/>
                          </m:rPr>
                          <a:rPr lang="en-US" b="0" i="0" dirty="0" smtClean="0">
                            <a:latin typeface="Cambria Math" panose="02040503050406030204" pitchFamily="18" charset="0"/>
                          </a:rPr>
                          <m:t>ij</m:t>
                        </m:r>
                      </m:sub>
                      <m:sup>
                        <m:r>
                          <a:rPr lang="en-US" b="0" i="1" dirty="0" smtClean="0">
                            <a:latin typeface="Cambria Math" panose="02040503050406030204" pitchFamily="18" charset="0"/>
                          </a:rPr>
                          <m:t>𝑚𝑛</m:t>
                        </m:r>
                      </m:sup>
                    </m:sSubSup>
                    <m:r>
                      <a:rPr lang="en-US" i="1" dirty="0" smtClean="0">
                        <a:latin typeface="Cambria Math" panose="02040503050406030204" pitchFamily="18" charset="0"/>
                      </a:rPr>
                      <m:t>,  </m:t>
                    </m:r>
                    <m:r>
                      <a:rPr lang="en-US" b="0" i="1" dirty="0" smtClean="0">
                        <a:latin typeface="Cambria Math" panose="02040503050406030204" pitchFamily="18" charset="0"/>
                      </a:rPr>
                      <m:t>𝑚</m:t>
                    </m:r>
                    <m:r>
                      <a:rPr lang="en-US" b="0" i="1" dirty="0" smtClean="0">
                        <a:latin typeface="Cambria Math" panose="02040503050406030204" pitchFamily="18" charset="0"/>
                      </a:rPr>
                      <m:t>,</m:t>
                    </m:r>
                    <m:r>
                      <a:rPr lang="en-US" b="0" i="1" dirty="0" smtClean="0">
                        <a:latin typeface="Cambria Math" panose="02040503050406030204" pitchFamily="18" charset="0"/>
                      </a:rPr>
                      <m:t>𝑛</m:t>
                    </m:r>
                    <m:r>
                      <a:rPr lang="en-US" b="0" i="1" dirty="0" smtClean="0">
                        <a:latin typeface="Cambria Math" panose="02040503050406030204" pitchFamily="18" charset="0"/>
                      </a:rPr>
                      <m:t>∈1..</m:t>
                    </m:r>
                    <m:r>
                      <a:rPr lang="en-US" i="1" dirty="0" smtClean="0">
                        <a:latin typeface="Cambria Math" panose="02040503050406030204" pitchFamily="18" charset="0"/>
                      </a:rPr>
                      <m:t>𝑁</m:t>
                    </m:r>
                    <m:r>
                      <a:rPr lang="en-US" b="0" i="1" dirty="0" smtClean="0">
                        <a:latin typeface="Cambria Math" panose="02040503050406030204" pitchFamily="18" charset="0"/>
                      </a:rPr>
                      <m:t>, </m:t>
                    </m:r>
                    <m:r>
                      <a:rPr lang="en-US" b="0" i="1" dirty="0" smtClean="0">
                        <a:latin typeface="Cambria Math" panose="02040503050406030204" pitchFamily="18" charset="0"/>
                      </a:rPr>
                      <m:t>𝑚</m:t>
                    </m:r>
                    <m:r>
                      <a:rPr lang="en-US" b="0" i="1" dirty="0" smtClean="0">
                        <a:latin typeface="Cambria Math" panose="02040503050406030204" pitchFamily="18" charset="0"/>
                      </a:rPr>
                      <m:t>≤</m:t>
                    </m:r>
                    <m:r>
                      <a:rPr lang="en-US" b="0" i="1" dirty="0" smtClean="0">
                        <a:latin typeface="Cambria Math" panose="02040503050406030204" pitchFamily="18" charset="0"/>
                      </a:rPr>
                      <m:t>𝑛</m:t>
                    </m:r>
                  </m:oMath>
                </a14:m>
                <a:r>
                  <a:rPr lang="en-US" dirty="0"/>
                  <a:t> (The positive samples are from class </a:t>
                </a:r>
                <a14:m>
                  <m:oMath xmlns:m="http://schemas.openxmlformats.org/officeDocument/2006/math">
                    <m:r>
                      <a:rPr lang="en-US" i="1" dirty="0">
                        <a:latin typeface="Cambria Math" panose="02040503050406030204" pitchFamily="18" charset="0"/>
                      </a:rPr>
                      <m:t>𝑖</m:t>
                    </m:r>
                  </m:oMath>
                </a14:m>
                <a:r>
                  <a:rPr lang="en-US" dirty="0"/>
                  <a:t>`s </a:t>
                </a:r>
                <a14:m>
                  <m:oMath xmlns:m="http://schemas.openxmlformats.org/officeDocument/2006/math">
                    <m:r>
                      <a:rPr lang="en-US" i="1" dirty="0" smtClean="0">
                        <a:latin typeface="Cambria Math" panose="02040503050406030204" pitchFamily="18" charset="0"/>
                      </a:rPr>
                      <m:t>𝑚</m:t>
                    </m:r>
                  </m:oMath>
                </a14:m>
                <a:r>
                  <a:rPr lang="en-US" dirty="0"/>
                  <a:t>-</a:t>
                </a:r>
                <a:r>
                  <a:rPr lang="en-US" dirty="0" err="1"/>
                  <a:t>th</a:t>
                </a:r>
                <a:r>
                  <a:rPr lang="en-US" dirty="0"/>
                  <a:t> part and negative samples are from class </a:t>
                </a:r>
                <a14:m>
                  <m:oMath xmlns:m="http://schemas.openxmlformats.org/officeDocument/2006/math">
                    <m:r>
                      <a:rPr lang="en-US" i="1" dirty="0" smtClean="0">
                        <a:latin typeface="Cambria Math" panose="02040503050406030204" pitchFamily="18" charset="0"/>
                      </a:rPr>
                      <m:t>𝑗</m:t>
                    </m:r>
                  </m:oMath>
                </a14:m>
                <a:r>
                  <a:rPr lang="en-US" dirty="0"/>
                  <a:t>`s </a:t>
                </a:r>
                <a14:m>
                  <m:oMath xmlns:m="http://schemas.openxmlformats.org/officeDocument/2006/math">
                    <m:r>
                      <a:rPr lang="en-US" i="1" dirty="0" smtClean="0">
                        <a:latin typeface="Cambria Math" panose="02040503050406030204" pitchFamily="18" charset="0"/>
                      </a:rPr>
                      <m:t>𝑛</m:t>
                    </m:r>
                  </m:oMath>
                </a14:m>
                <a:r>
                  <a:rPr lang="en-US" dirty="0"/>
                  <a:t>-</a:t>
                </a:r>
                <a:r>
                  <a:rPr lang="en-US" dirty="0" err="1"/>
                  <a:t>th</a:t>
                </a:r>
                <a:r>
                  <a:rPr lang="en-US" dirty="0"/>
                  <a:t> part) and take the min values as the probability of being classified into class </a:t>
                </a:r>
                <a14:m>
                  <m:oMath xmlns:m="http://schemas.openxmlformats.org/officeDocument/2006/math">
                    <m:r>
                      <a:rPr lang="en-US" i="1" dirty="0" smtClean="0">
                        <a:latin typeface="Cambria Math" panose="02040503050406030204" pitchFamily="18" charset="0"/>
                      </a:rPr>
                      <m:t>𝑖</m:t>
                    </m:r>
                  </m:oMath>
                </a14:m>
                <a:r>
                  <a:rPr lang="en-US" dirty="0"/>
                  <a:t>.</a:t>
                </a:r>
              </a:p>
              <a:p>
                <a:pPr>
                  <a:lnSpc>
                    <a:spcPct val="150000"/>
                  </a:lnSpc>
                </a:pPr>
                <a:r>
                  <a:rPr lang="en-US" dirty="0"/>
                  <a:t>Finally, we take max of these </a:t>
                </a:r>
                <a14:m>
                  <m:oMath xmlns:m="http://schemas.openxmlformats.org/officeDocument/2006/math">
                    <m:r>
                      <a:rPr lang="en-US" b="1" i="0" dirty="0" smtClean="0">
                        <a:latin typeface="Cambria Math" panose="02040503050406030204" pitchFamily="18" charset="0"/>
                      </a:rPr>
                      <m:t>𝐌𝐈𝐍</m:t>
                    </m:r>
                  </m:oMath>
                </a14:m>
                <a:r>
                  <a:rPr lang="en-US" dirty="0"/>
                  <a:t> values. If the </a:t>
                </a:r>
                <a14:m>
                  <m:oMath xmlns:m="http://schemas.openxmlformats.org/officeDocument/2006/math">
                    <m:r>
                      <a:rPr lang="en-US" b="1" i="0" dirty="0" smtClean="0">
                        <a:latin typeface="Cambria Math" panose="02040503050406030204" pitchFamily="18" charset="0"/>
                      </a:rPr>
                      <m:t>𝐌𝐀𝐗</m:t>
                    </m:r>
                  </m:oMath>
                </a14:m>
                <a:r>
                  <a:rPr lang="en-US" dirty="0"/>
                  <a:t> value is larger than 50%, we predict class </a:t>
                </a:r>
                <a14:m>
                  <m:oMath xmlns:m="http://schemas.openxmlformats.org/officeDocument/2006/math">
                    <m:r>
                      <a:rPr lang="en-US" i="1" dirty="0" smtClean="0">
                        <a:latin typeface="Cambria Math" panose="02040503050406030204" pitchFamily="18" charset="0"/>
                      </a:rPr>
                      <m:t>𝑖</m:t>
                    </m:r>
                  </m:oMath>
                </a14:m>
                <a:r>
                  <a:rPr lang="en-US" dirty="0"/>
                  <a:t>, otherwise, class </a:t>
                </a:r>
                <a14:m>
                  <m:oMath xmlns:m="http://schemas.openxmlformats.org/officeDocument/2006/math">
                    <m:r>
                      <a:rPr lang="en-US" i="1" dirty="0" smtClean="0">
                        <a:latin typeface="Cambria Math" panose="02040503050406030204" pitchFamily="18" charset="0"/>
                      </a:rPr>
                      <m:t>𝑗</m:t>
                    </m:r>
                  </m:oMath>
                </a14:m>
                <a:r>
                  <a:rPr lang="en-US" dirty="0"/>
                  <a:t>.</a:t>
                </a:r>
              </a:p>
            </p:txBody>
          </p:sp>
        </mc:Choice>
        <mc:Fallback xmlns="">
          <p:sp>
            <p:nvSpPr>
              <p:cNvPr id="7" name="Content Placeholder 6">
                <a:extLst>
                  <a:ext uri="{FF2B5EF4-FFF2-40B4-BE49-F238E27FC236}">
                    <a16:creationId xmlns:a16="http://schemas.microsoft.com/office/drawing/2014/main" id="{9129EAE6-7AED-7D4D-A109-05176AE0706C}"/>
                  </a:ext>
                </a:extLst>
              </p:cNvPr>
              <p:cNvSpPr>
                <a:spLocks noGrp="1" noRot="1" noChangeAspect="1" noMove="1" noResize="1" noEditPoints="1" noAdjustHandles="1" noChangeArrowheads="1" noChangeShapeType="1" noTextEdit="1"/>
              </p:cNvSpPr>
              <p:nvPr>
                <p:ph sz="quarter" idx="10"/>
              </p:nvPr>
            </p:nvSpPr>
            <p:spPr>
              <a:xfrm>
                <a:off x="494025" y="1685678"/>
                <a:ext cx="4446662" cy="4921498"/>
              </a:xfrm>
              <a:blipFill>
                <a:blip r:embed="rId2"/>
                <a:stretch>
                  <a:fillRect l="-855" r="-1709"/>
                </a:stretch>
              </a:blipFill>
            </p:spPr>
            <p:txBody>
              <a:bodyPr/>
              <a:lstStyle/>
              <a:p>
                <a:r>
                  <a:rPr lang="en-US">
                    <a:noFill/>
                  </a:rPr>
                  <a:t> </a:t>
                </a:r>
              </a:p>
            </p:txBody>
          </p:sp>
        </mc:Fallback>
      </mc:AlternateContent>
      <p:pic>
        <p:nvPicPr>
          <p:cNvPr id="2049" name="Picture 1" descr="page2image9187936">
            <a:extLst>
              <a:ext uri="{FF2B5EF4-FFF2-40B4-BE49-F238E27FC236}">
                <a16:creationId xmlns:a16="http://schemas.microsoft.com/office/drawing/2014/main" id="{EE1BDACA-DF4A-DC40-8662-85A9B768A1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2804" y="1973773"/>
            <a:ext cx="3862439" cy="3965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9801069"/>
      </p:ext>
    </p:extLst>
  </p:cSld>
  <p:clrMapOvr>
    <a:masterClrMapping/>
  </p:clrMapOvr>
</p:sld>
</file>

<file path=ppt/theme/theme1.xml><?xml version="1.0" encoding="utf-8"?>
<a:theme xmlns:a="http://schemas.openxmlformats.org/drawingml/2006/main" name="2016-VI主题-蓝">
  <a:themeElements>
    <a:clrScheme name="VI蓝色版">
      <a:dk1>
        <a:srgbClr val="000000"/>
      </a:dk1>
      <a:lt1>
        <a:srgbClr val="FFFFFF"/>
      </a:lt1>
      <a:dk2>
        <a:srgbClr val="BD9F68"/>
      </a:dk2>
      <a:lt2>
        <a:srgbClr val="B5B5B6"/>
      </a:lt2>
      <a:accent1>
        <a:srgbClr val="004098"/>
      </a:accent1>
      <a:accent2>
        <a:srgbClr val="0086D1"/>
      </a:accent2>
      <a:accent3>
        <a:srgbClr val="338D27"/>
      </a:accent3>
      <a:accent4>
        <a:srgbClr val="00514E"/>
      </a:accent4>
      <a:accent5>
        <a:srgbClr val="FDD000"/>
      </a:accent5>
      <a:accent6>
        <a:srgbClr val="F08300"/>
      </a:accent6>
      <a:hlink>
        <a:srgbClr val="B5B5B6"/>
      </a:hlink>
      <a:folHlink>
        <a:srgbClr val="BD9F68"/>
      </a:folHlink>
    </a:clrScheme>
    <a:fontScheme name="自定义 7">
      <a:majorFont>
        <a:latin typeface="等线"/>
        <a:ea typeface="等线"/>
        <a:cs typeface=""/>
      </a:majorFont>
      <a:minorFont>
        <a:latin typeface="等线 Light"/>
        <a:ea typeface="等线"/>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2016-VI主题-蓝" id="{1B918C6D-2D61-4306-88BA-3CA31BAAF13F}" vid="{A734D909-B61D-48C4-8B37-4CE49734400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2016-VI主题-蓝</Template>
  <TotalTime>2276</TotalTime>
  <Words>1098</Words>
  <Application>Microsoft Macintosh PowerPoint</Application>
  <PresentationFormat>On-screen Show (4:3)</PresentationFormat>
  <Paragraphs>134</Paragraphs>
  <Slides>25</Slides>
  <Notes>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等线</vt:lpstr>
      <vt:lpstr>等线 Light</vt:lpstr>
      <vt:lpstr>微软雅黑</vt:lpstr>
      <vt:lpstr>Arial</vt:lpstr>
      <vt:lpstr>Calibri</vt:lpstr>
      <vt:lpstr>Cambria Math</vt:lpstr>
      <vt:lpstr>2016-VI主题-蓝</vt:lpstr>
      <vt:lpstr>Hyper-parallel Machine Learning and Big Data Mining Project</vt:lpstr>
      <vt:lpstr>Contents</vt:lpstr>
      <vt:lpstr>Contents</vt:lpstr>
      <vt:lpstr>Introduction</vt:lpstr>
      <vt:lpstr>Contents</vt:lpstr>
      <vt:lpstr>Fully-connected Network</vt:lpstr>
      <vt:lpstr>Fully-connected Network</vt:lpstr>
      <vt:lpstr>Contents</vt:lpstr>
      <vt:lpstr>Min-Max Modular Network</vt:lpstr>
      <vt:lpstr>Min-Max Modular Network (1)</vt:lpstr>
      <vt:lpstr>Min-Max Modular Network (1)</vt:lpstr>
      <vt:lpstr>Min-Max Modular Network (2)</vt:lpstr>
      <vt:lpstr>Min-Max Modular Network (2)</vt:lpstr>
      <vt:lpstr>Contents</vt:lpstr>
      <vt:lpstr>Inductive Bias</vt:lpstr>
      <vt:lpstr>Inductive Bias</vt:lpstr>
      <vt:lpstr>Inductive Bias</vt:lpstr>
      <vt:lpstr>Inductive Bias</vt:lpstr>
      <vt:lpstr>Contents</vt:lpstr>
      <vt:lpstr>Apply CNN</vt:lpstr>
      <vt:lpstr>CNN experiments</vt:lpstr>
      <vt:lpstr>Apply RNN</vt:lpstr>
      <vt:lpstr>RNN experiments</vt:lpstr>
      <vt:lpstr>Time consumed</vt:lpstr>
      <vt:lpstr>Thank you!</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沈小丹</dc:creator>
  <cp:lastModifiedBy>Guo Henry</cp:lastModifiedBy>
  <cp:revision>79</cp:revision>
  <dcterms:created xsi:type="dcterms:W3CDTF">2016-04-20T02:59:17Z</dcterms:created>
  <dcterms:modified xsi:type="dcterms:W3CDTF">2019-05-28T13:18:42Z</dcterms:modified>
</cp:coreProperties>
</file>